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9" r:id="rId3"/>
    <p:sldId id="283" r:id="rId4"/>
    <p:sldId id="260" r:id="rId5"/>
    <p:sldId id="264" r:id="rId6"/>
    <p:sldId id="261" r:id="rId7"/>
    <p:sldId id="269" r:id="rId8"/>
    <p:sldId id="284" r:id="rId9"/>
    <p:sldId id="286" r:id="rId10"/>
    <p:sldId id="285" r:id="rId11"/>
    <p:sldId id="295" r:id="rId12"/>
    <p:sldId id="270" r:id="rId13"/>
    <p:sldId id="272" r:id="rId14"/>
    <p:sldId id="262" r:id="rId15"/>
    <p:sldId id="296" r:id="rId16"/>
    <p:sldId id="276" r:id="rId17"/>
    <p:sldId id="291" r:id="rId18"/>
    <p:sldId id="287" r:id="rId19"/>
    <p:sldId id="292" r:id="rId20"/>
    <p:sldId id="273" r:id="rId21"/>
    <p:sldId id="265" r:id="rId22"/>
    <p:sldId id="279" r:id="rId23"/>
    <p:sldId id="266" r:id="rId24"/>
    <p:sldId id="274" r:id="rId25"/>
    <p:sldId id="267" r:id="rId26"/>
    <p:sldId id="268" r:id="rId27"/>
    <p:sldId id="277" r:id="rId28"/>
    <p:sldId id="275" r:id="rId29"/>
    <p:sldId id="280" r:id="rId30"/>
    <p:sldId id="294" r:id="rId31"/>
    <p:sldId id="258" r:id="rId32"/>
    <p:sldId id="281" r:id="rId33"/>
    <p:sldId id="28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41" autoAdjust="0"/>
    <p:restoredTop sz="96197"/>
  </p:normalViewPr>
  <p:slideViewPr>
    <p:cSldViewPr snapToGrid="0" snapToObjects="1">
      <p:cViewPr varScale="1">
        <p:scale>
          <a:sx n="107" d="100"/>
          <a:sy n="107" d="100"/>
        </p:scale>
        <p:origin x="192" y="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4BC8-82FC-AC43-9ECE-A3A7650504C4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17196-8FF0-8A49-A773-DB1432E291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8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2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1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46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72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2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3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7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4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0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2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8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4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5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15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3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84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2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pPr/>
              <a:t>12/11/23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994564" y="6347530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pardesi.org.np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ma.com/mobilefordevelopment/wp-content/uploads/2020/11/Digital-Literacy-Training-Guid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eanpointins.com/ri-business-insurance/cyber-liability-insurance/8-common-hacking-technique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news/2018/11/06/chinese-surveillance-grows-stronger-technology-can-recognis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5" Type="http://schemas.openxmlformats.org/officeDocument/2006/relationships/image" Target="../media/image31.jpeg"/><Relationship Id="rId4" Type="http://schemas.openxmlformats.org/officeDocument/2006/relationships/hyperlink" Target="https://www.facebook.com/scmp/videos/246038106344865/?t=3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ogle.com/imgres?imgurl=https://upload.wikimedia.org/wikipedia/commons/thumb/8/8b/Eo_circle_green_white_checkmark.svg/2048px-Eo_circle_green_white_checkmark.svg.png&amp;tbnid=VLTeFVdfJaz5UM&amp;vet=12ahUKEwjjsLTgq7uAAxVxrEwKHV9LAXsQMygCegUIARD9AQ..i&amp;imgrefurl=https://commons.wikimedia.org/wiki/File:Eo_circle_green_white_checkmark.svg&amp;docid=dpoJRYsr8rMHRM&amp;w=2048&amp;h=2048&amp;q=tick&amp;hl=en&amp;client=firefox-b-d&amp;ved=2ahUKEwjjsLTgq7uAAxVxrEwKHV9LAXsQMygCegUIARD9A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www.google.com/imgres?imgurl=https://upload.wikimedia.org/wikipedia/commons/thumb/c/cc/Cross_red_circle.svg/1200px-Cross_red_circle.svg.png&amp;tbnid=qfjhogYyleLaiM&amp;vet=12ahUKEwj3o_WNrLuAAxVRmicCHcTYALoQMygBegUIARDPAQ..i&amp;imgrefurl=https://commons.wikimedia.org/wiki/File:Cross_red_circle.svg&amp;docid=KsrhkiUMO2bUMM&amp;w=1200&amp;h=1200&amp;q=red%20cross%20wikimedia&amp;hl=en&amp;client=firefox-b-d&amp;ved=2ahUKEwj3o_WNrLuAAxVRmicCHcTYALoQMygBegUIARDPAQ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A612-B611-A244-9E8F-DD78DCD4E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87827"/>
            <a:ext cx="6887111" cy="2387600"/>
          </a:xfrm>
        </p:spPr>
        <p:txBody>
          <a:bodyPr>
            <a:noAutofit/>
          </a:bodyPr>
          <a:lstStyle/>
          <a:p>
            <a:r>
              <a:rPr lang="ne-NP" sz="2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प्रवासी नेपाःमि व इमिगु छेँजःया निंति</a:t>
            </a:r>
            <a:r>
              <a:rPr lang="ne-NP" sz="2800" dirty="0">
                <a:ea typeface="Calibri" panose="020F0502020204030204" pitchFamily="34" charset="0"/>
                <a:cs typeface="Kokila" panose="020B0604020202020204" pitchFamily="34" charset="0"/>
              </a:rPr>
              <a:t>ं</a:t>
            </a:r>
            <a:r>
              <a:rPr lang="ne-NP" sz="2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 डिजिटल प्रविधिया सुरक्षित, विवेकपूर्ण व गोपनीय कथंया प्रयोग </a:t>
            </a:r>
            <a:r>
              <a:rPr lang="en-US" sz="2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 : </a:t>
            </a:r>
            <a:r>
              <a:rPr lang="ne-NP" sz="2800" dirty="0">
                <a:latin typeface="Kokila" pitchFamily="34" charset="0"/>
                <a:cs typeface="Kokila" pitchFamily="34" charset="0"/>
              </a:rPr>
              <a:t>डिजिटल प्रविधिया प्रयोग सम्बन्धी कम अनुभव दुपिंत सल्लाह</a:t>
            </a:r>
            <a:r>
              <a:rPr lang="en-US" sz="2800" dirty="0">
                <a:effectLst/>
                <a:latin typeface="Kokila" pitchFamily="34" charset="0"/>
                <a:ea typeface="Calibri" panose="020F0502020204030204" pitchFamily="34" charset="0"/>
                <a:cs typeface="Kokila" pitchFamily="34" charset="0"/>
              </a:rPr>
              <a:t> </a:t>
            </a:r>
            <a:endParaRPr lang="en-US" sz="2800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58CB6-1853-204B-B216-18F90E0D4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0368" y="3802289"/>
            <a:ext cx="3701143" cy="1655762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WP9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सं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MIDEQ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हबया योगदान कथं नेपालय् च्वंपिं प्रवासी समुदाय लिसेया सहकार्यय्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ICT4D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सं युनेस्को चेयर पाखें सहजीकरण जूगु ज्या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24A11-50F9-7213-325B-54072AA3D3E6}"/>
              </a:ext>
            </a:extLst>
          </p:cNvPr>
          <p:cNvSpPr txBox="1"/>
          <p:nvPr/>
        </p:nvSpPr>
        <p:spPr>
          <a:xfrm>
            <a:off x="9337773" y="3175427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BE7A4-41A9-7F99-BDC1-EE3EB863F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680" y="364927"/>
            <a:ext cx="2773920" cy="28105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D7779AC-ED0B-C672-F54A-F656FD08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29" y="5458051"/>
            <a:ext cx="1711801" cy="59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54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2001"/>
            <a:ext cx="10363200" cy="1950719"/>
          </a:xfrm>
        </p:spPr>
        <p:txBody>
          <a:bodyPr/>
          <a:lstStyle/>
          <a:p>
            <a:r>
              <a:rPr lang="ne-NP" sz="6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मुक्कं आजु </a:t>
            </a:r>
            <a:endParaRPr lang="en-US" sz="5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050280" cy="2244725"/>
          </a:xfrm>
        </p:spPr>
        <p:txBody>
          <a:bodyPr>
            <a:normAutofit/>
          </a:bodyPr>
          <a:lstStyle/>
          <a:p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 प्रयोग यानाः उचित लाभ कासे प्रवासी समुदायया जीवन थकायेत प्रवासी नागरिक वा इमिगु छेँजःया दुजःपिंत थुज्वःगु प्रविधिया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सुरक्षित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विवेकपूर्ण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वा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गोपनीय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प्रयोग सम्बन्धी आधारभूत जानकारी बिइगु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7438877" y="3006726"/>
            <a:ext cx="430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प्रवासनं लाकीगु प्रभावया विषयसं सहलह यासे प्रवासी नेपाःमितय् कलापिं (फोटो साभारः अनिता घिमिरे)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6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7311-4342-59E7-5BAF-D690E136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धइगु छु खः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4F71-680B-860D-6922-9B15E8D8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278"/>
            <a:ext cx="7928427" cy="4695009"/>
          </a:xfrm>
        </p:spPr>
        <p:txBody>
          <a:bodyPr>
            <a:noAutofit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सूचना कालबिल व मुंकेगु निंतिं प्रयोग याइगु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 मतपाखें चले जुइगु यन्त्र व प्रणाली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० व १ अंकया प्रयोग यासे प्रस्तुत याइगु मौलिक डाटा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छुं उदाहरण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रेडियो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छगू पक्षं जक सूचना प्रवाह याये ज्यूगु 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सामान्य मोबाइल फोन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कल यायेगु व सन्देश (मेसेज) बिइ ज्यूगु 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इन्टरनेट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हलिं (संसार) न्यंक सञ्जाल दुगु सूचना (डाटा) प्रणाली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“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स्मार्ट फोन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”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इन्टरनेट तये ज्यूगु फोन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ट्याबलेट व कम्प्युटर (ल्यापटप तथा डेस्कटप)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यक्व मात्राय् सूचना (डाटा) मुंके ज्यूगु व तःधंगु स्क्रिनय् सूचना प्रवाह याये ज्यूगु तःधंगु व शक्तिशाली यन्त्र 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floor, ground, office supplies, scissors&#10;&#10;Description automatically generated">
            <a:extLst>
              <a:ext uri="{FF2B5EF4-FFF2-40B4-BE49-F238E27FC236}">
                <a16:creationId xmlns:a16="http://schemas.microsoft.com/office/drawing/2014/main" id="{E13EA58A-216B-9D98-9E69-18DC96F50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628" y="1828801"/>
            <a:ext cx="2903934" cy="3871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D58B5B-7239-E5FE-0B84-2187E87D26D7}"/>
              </a:ext>
            </a:extLst>
          </p:cNvPr>
          <p:cNvSpPr txBox="1"/>
          <p:nvPr/>
        </p:nvSpPr>
        <p:spPr>
          <a:xfrm>
            <a:off x="8686800" y="5776903"/>
            <a:ext cx="329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सौर्य उर्जा बाट चल्ने रेडियो तथा ब्याट्री चार्जर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स्रोतः टिम अनविन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57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6E6A-D48F-83A3-6893-E4FE8D36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62999" cy="1325563"/>
          </a:xfrm>
        </p:spPr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सकारात्मक सम्भावना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EF67B-1743-39FF-D9D5-8BA60F5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9182" cy="4351338"/>
          </a:xfrm>
        </p:spPr>
        <p:txBody>
          <a:bodyPr>
            <a:normAutofit fontScale="6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थःगु छेँजःपिं लिसे स्वापू तयेगु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पासाभाइपिं लिसे ज्या लगय् जूगु सुचं कालबिल यायेगु </a:t>
            </a:r>
          </a:p>
          <a:p>
            <a:pPr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 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–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बुखँ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[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समाचार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]</a:t>
            </a:r>
          </a:p>
          <a:p>
            <a:pPr>
              <a:buNone/>
            </a:pP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   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ज्या मालेगु उपाय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थी थी निकाय पाखें बिइगु स्वास्थ्य, सामाजिक सुरक्षा वा लजगाः थुज्वःगु सेवा कायेगु </a:t>
            </a:r>
          </a:p>
          <a:p>
            <a:pPr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    –सरकारी, </a:t>
            </a:r>
          </a:p>
          <a:p>
            <a:pPr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     –निजी कम्पनी </a:t>
            </a:r>
          </a:p>
          <a:p>
            <a:pPr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      –गैर-सरकारी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उद्धार यायेगु व थःगु दे लिहां वयेगु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वित्तीय व्यवस्थापन यायेगु व विप्रेषण हयेगु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भाय् व भाय् हिलेगु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भौगोलिक थाय्‌बाय् व नक्सा छ्यलेगु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 मेमेगु यक्व ... </a:t>
            </a:r>
          </a:p>
          <a:p>
            <a:endParaRPr lang="en-US" dirty="0"/>
          </a:p>
        </p:txBody>
      </p:sp>
      <p:pic>
        <p:nvPicPr>
          <p:cNvPr id="4" name="Picture 3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0C59D6E6-3ABF-ED56-B0A7-DA7B865DD4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5" y="1958329"/>
            <a:ext cx="2973705" cy="3600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E09896-D37D-1CBD-88B1-4D64A1CC9FED}"/>
              </a:ext>
            </a:extLst>
          </p:cNvPr>
          <p:cNvSpPr txBox="1"/>
          <p:nvPr/>
        </p:nvSpPr>
        <p:spPr>
          <a:xfrm>
            <a:off x="7934238" y="5558779"/>
            <a:ext cx="3865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थः भाःतपिंसं  विदेशं छ्वयाहःगु ट्याबलेट लयतातां क्यनाच्वंम्ह छम्ह प्रवासी नेपाःमिया कला  (फोटो साभारः अनिता घिमिरे)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178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817563"/>
            <a:ext cx="6286458" cy="2061521"/>
          </a:xfrm>
        </p:spPr>
        <p:txBody>
          <a:bodyPr>
            <a:normAutofit/>
          </a:bodyPr>
          <a:lstStyle/>
          <a:p>
            <a:pPr algn="ctr"/>
            <a:r>
              <a:rPr lang="ne-NP" sz="4400" dirty="0">
                <a:latin typeface="Kokila" panose="020B0604020202020204" pitchFamily="34" charset="0"/>
                <a:cs typeface="Kokila" panose="020B0604020202020204" pitchFamily="34" charset="0"/>
              </a:rPr>
              <a:t>तर थुज्वःगु उपलब्धि कायेत डिजिटल प्रविधियात छक्कलं सुरक्षित, विवेकपूर्ण व गोपनीय रूपं छ्यलेमाः ।</a:t>
            </a:r>
            <a:endParaRPr lang="en-US" sz="4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लुमंके माःगु खँ छु धाःसा सीक–चायेकं वा मसीक—मचायेकं डिजिटल प्रविधिया दुरुपयोग यात धाःसा उकिं यक्व हानि नोक्सानी जुइफु ।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 descr="A qr code on a sign&#10;&#10;Description automatically generated with low confidence">
            <a:extLst>
              <a:ext uri="{FF2B5EF4-FFF2-40B4-BE49-F238E27FC236}">
                <a16:creationId xmlns:a16="http://schemas.microsoft.com/office/drawing/2014/main" id="{E006E851-71C0-8ABC-4426-C021E72CE5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" t="16625" r="2333" b="17375"/>
          <a:stretch/>
        </p:blipFill>
        <p:spPr>
          <a:xfrm>
            <a:off x="8110839" y="638189"/>
            <a:ext cx="2470076" cy="22408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B501B9-E4FF-F630-FEFA-B41C37A97FD4}"/>
              </a:ext>
            </a:extLst>
          </p:cNvPr>
          <p:cNvSpPr txBox="1"/>
          <p:nvPr/>
        </p:nvSpPr>
        <p:spPr>
          <a:xfrm>
            <a:off x="9053932" y="2979292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A5EB-8D42-7C5E-DD66-0A956505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सकारात्मक उपलब्धि उबले जक दइ, गुबले...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FAD6-50DB-2997-626B-7D8B454A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4709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प्रवासी नागरिक व छेँजःपिंके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दइ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छ्यलेगु सीप दइगु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अले, डिजिटल प्रविधियात—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कथं छ्यली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अभ्यासया प्रयोग सुनिश्चितता याइ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विवेक तयाः जक प्रयोग याइ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खःगु ज्याय् जक छ्यलेगु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भलसा कायेबहः जुइक व गोपनीय रूपं जक छ्यली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प्रयोगय् फत्तलें फक्व सुरक्षा व गोपनीयतायात सुनिश्चित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A9A33-3350-A831-1E54-CB28CBCBB8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4" y="2521826"/>
            <a:ext cx="3810462" cy="247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8690B-B7D4-3A5E-59F2-9E44F80B6F8E}"/>
              </a:ext>
            </a:extLst>
          </p:cNvPr>
          <p:cNvSpPr txBox="1"/>
          <p:nvPr/>
        </p:nvSpPr>
        <p:spPr>
          <a:xfrm>
            <a:off x="9144000" y="513955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F6F3E6-A882-9771-D9A9-373262AA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62961"/>
            <a:ext cx="6134582" cy="2387600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१. थ्व ज्याया सुरुवात डिजिटल प्रविधिया आधारभूत प्रयोग पाखें जुइमाः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1E6066-99DA-D5F8-4547-CC5D23198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याये सल धाःसा जक डिजिटल प्रविधि पाखें यक्व ज्याखँ  याये फइ । सुं नं मनू डिजिटल प्रविधिया कुशल प्रयोगकर्ता जुइफु !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89D1E-A8A7-7B61-2709-6E1744850EC5}"/>
              </a:ext>
            </a:extLst>
          </p:cNvPr>
          <p:cNvSpPr txBox="1"/>
          <p:nvPr/>
        </p:nvSpPr>
        <p:spPr>
          <a:xfrm>
            <a:off x="9045165" y="3054990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242459-DDB0-9138-DACD-3EA46177CD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1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F9C4-9287-01D5-77E1-2FA7906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फोनया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0B37-AEAB-7FCE-2E9C-E76DE0086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65" y="1663393"/>
            <a:ext cx="7928428" cy="4351338"/>
          </a:xfrm>
        </p:spPr>
        <p:txBody>
          <a:bodyPr>
            <a:normAutofit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थुज्वःगु फोन पाखें छेँजः व पासाभाइपिंत फोन याये फइ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 मेसेज छ्वये फइ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तर लुमंके माःगु खँ 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: 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डिजिटल फोन गुकथं प्रयोग याःगु खः धइगु पत्ता लगे याये फइ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उकिं थुज्वःगु फोन विवेक तयाः अले सावधान जुयाः जक छ्यलेमाः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थ्व मत पाखें चले जुइगुलिं ल्वःममंकुसे चार्ज यायेमाः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थ्व थी थी कथं याये ज्यू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थ्व प्रयोग यायेत छुं नं छुं फोन नेटवर्क लिसे स्वायेमाः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फोन सेवा प्रदायक लिसे एकाउण्ट दयेकाः सिमकार्ड दर्ता यायेगु 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अप्वः धइथें प्रीपेड सिमकार्ड तयेगु (गुगु नं इले धेबा ब्यालेन्स तये ज्यूगु)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तहाकः ई तकया निंतिं सम्झौता यायेगु (पोस्टपेड)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फोन प्रयोग यायेत फोन प्रदायकया सेवा थ्यंगु थाय् जुइमाः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20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छुं नं सेवा प्रदायक लिसे थःगु नामं खाता (सिमकार्ड) कायेमाः</a:t>
            </a:r>
            <a:r>
              <a:rPr lang="en-US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उगु फोन प्रदायकया नेटवर्क दुगु थाय् जुइमाः</a:t>
            </a:r>
            <a:r>
              <a:rPr lang="en-US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 descr="A close 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FD5244C0-8850-8CD5-DDF2-879053607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928" y="1751952"/>
            <a:ext cx="1647607" cy="37519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429175-DF24-4790-03CE-91A02AA59E34}"/>
              </a:ext>
            </a:extLst>
          </p:cNvPr>
          <p:cNvSpPr txBox="1"/>
          <p:nvPr/>
        </p:nvSpPr>
        <p:spPr>
          <a:xfrm>
            <a:off x="9947856" y="5553066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नोकियाको सामान्य मोबाइल फोन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स्रोतः टिम अनविन 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4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2AC5-DB8A-4C31-EC50-669AD3C7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(फोन) नेटवर्कय् स्वाकेगु : सिमकार्ड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506235-F9D4-225B-C6B9-FBE3C7224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सिमकार्ड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फोन नेटवर्कय् स्वाकेगु लागि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फरक–फरक कम्पनी व सिमकार्ड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कम्पनी कथं फरक दर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थी थी सेवा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दस्तुर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प्रीपेड (थःत माः कथं फोन छ्यले न्ह्यः हे धेबा पुलेगु)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सम्झौता (अप्वः याना बैंकया खाता पाखें लछिइ–लछिइ धेबा पुलेगु)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थःगु आवश्यकता कथं सेवा बिइगु फोन कम्पनी ल्ययेगु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Content Placeholder 4" descr="A picture containing text, screenshot, mobile phone, gadget&#10;&#10;Description automatically generated">
            <a:extLst>
              <a:ext uri="{FF2B5EF4-FFF2-40B4-BE49-F238E27FC236}">
                <a16:creationId xmlns:a16="http://schemas.microsoft.com/office/drawing/2014/main" id="{31835136-7975-64E1-94F7-331D4868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029" y="2772058"/>
            <a:ext cx="5257800" cy="21101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EA17C-817F-03A5-9BAE-DD0CBB471A9E}"/>
              </a:ext>
            </a:extLst>
          </p:cNvPr>
          <p:cNvSpPr txBox="1"/>
          <p:nvPr/>
        </p:nvSpPr>
        <p:spPr>
          <a:xfrm>
            <a:off x="8516462" y="5095866"/>
            <a:ext cx="3675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केही सिमकार्ड </a:t>
            </a:r>
            <a:b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</a:p>
          <a:p>
            <a:pPr algn="ctr"/>
            <a:endParaRPr lang="ne-NP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b="1" dirty="0">
                <a:latin typeface="Kokila" panose="020B0604020202020204" pitchFamily="34" charset="0"/>
                <a:cs typeface="Kokila" panose="020B0604020202020204" pitchFamily="34" charset="0"/>
              </a:rPr>
              <a:t>(नोटः सिमको पूरा नाम सब्स्क्राइबर आइडेन्टिटि मोड्युल हो ।)</a:t>
            </a:r>
            <a:endParaRPr lang="en-US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1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4F23-5A87-6AED-E532-B6740627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फोनया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6BECE-4531-014C-560F-BF97CF366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62938" cy="4351338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स्मार्टफोन पाखें अःपुक्क हे इन्टरनेटय् स्वाके ज्यू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थुकिया लागि थः नेटवर्क प्रदायकं सेवा बिइगु क्षेत्र दुने लायेमाः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तर थ्व न्यायेगु व छ्यलेगु मेगु सिकं थिके जुइ 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सामान्य फोन यायेत व मेसेज छ्वयेत छ्यले छिं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थी थी कथंया ज्याया लागि थुकी विभिन्न कथंया एप्लिकेसन (एप्स) नं तये ज्यू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गुलिं धेबा हे म्वाःगु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तर अप्वः धइथें न्यानाः जक छ्यले माःगु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एप्स व प्लेटफर्मया उदाहरण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इन्टरनेटय् स्वाकेत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सामाजिक सञ्जाल व मेसेज कालबिल यायेत (ह्वाट्स्याप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फेसबुक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भाइबर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टिकटक)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अनलाइन कासा म्हितेत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प्याखं स्वयेत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धेबा पुलेत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क्वय् बिया कथंया ज्या वइगु प्लेटफर्म वा एप्सय् पहुँच दयेकेत</a:t>
            </a:r>
            <a:r>
              <a:rPr lang="en-US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Kokila" panose="020B0604020202020204" pitchFamily="34" charset="0"/>
              </a:rPr>
              <a:t>वैदेशिक रोजगार विभाग व </a:t>
            </a:r>
            <a:r>
              <a:rPr lang="en-US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hlinkClick r:id="rId2"/>
              </a:rPr>
              <a:t>https://pardesi.org.np</a:t>
            </a:r>
            <a:r>
              <a:rPr lang="en-US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</a:rPr>
              <a:t> 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screenshot, gadget, multimedia, tablet computer&#10;&#10;Description automatically generated">
            <a:extLst>
              <a:ext uri="{FF2B5EF4-FFF2-40B4-BE49-F238E27FC236}">
                <a16:creationId xmlns:a16="http://schemas.microsoft.com/office/drawing/2014/main" id="{50A5DFEB-3FD6-D019-C83B-B6ED61A9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97886" y="1825625"/>
            <a:ext cx="2047797" cy="3959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A729E-3DF5-49E1-BD27-323EEC5419F3}"/>
              </a:ext>
            </a:extLst>
          </p:cNvPr>
          <p:cNvSpPr txBox="1"/>
          <p:nvPr/>
        </p:nvSpPr>
        <p:spPr>
          <a:xfrm>
            <a:off x="10216595" y="5715298"/>
            <a:ext cx="91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</a:t>
            </a: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150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जोडिने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01176"/>
            <a:ext cx="8362951" cy="4657726"/>
          </a:xfrm>
        </p:spPr>
        <p:txBody>
          <a:bodyPr>
            <a:normAutofit lnSpcReduction="10000"/>
          </a:bodyPr>
          <a:lstStyle/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इन्टरनेट वा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 “</a:t>
            </a: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नेट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” </a:t>
            </a: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धइगु छु खः 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?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“</a:t>
            </a: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अनलाइन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”</a:t>
            </a: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य् दुहां वनाः स्वये ज्यूगु विश्वव्यापी कम्प्युटरया सञ्जाल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वर्ल्ड वाइड वेब (वेब) धइगु छु खः 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?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थःत इन्टरनेटय् स्वाके धुंकाः खनिगु पेज व सुचं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मोबाइल नेटवर्क (डाटा) व वाइफाइ पाखें इन्टरनेट तयेगु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मोबाइल डाटा प्याकेज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0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वाइफाइया प्रयोग (तर डाटाया सुरक्षा बारे सचेत जुइमाः)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1143000" lvl="2" indent="-228600" fontAlgn="base">
              <a:spcBef>
                <a:spcPts val="500"/>
              </a:spcBef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ne-NP" sz="1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सार्वजनिक (गुबलें धेबा म्वायेक स्वये दइगु) र धेबा पुले माःगु निजी वाइफाइ नेटवर्क</a:t>
            </a:r>
            <a:r>
              <a:rPr lang="en-US" sz="1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 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इन्टरनेट ब्राउजर छ्यलाः सुचं मालेगु 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742950" lvl="1" indent="-285750" fontAlgn="base">
              <a:spcBef>
                <a:spcPts val="50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क्रोम (गुगल)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 </a:t>
            </a: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सफारी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 </a:t>
            </a: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फायरफक्स</a:t>
            </a:r>
            <a:r>
              <a:rPr lang="en-US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 </a:t>
            </a:r>
            <a:r>
              <a:rPr lang="ne-NP" sz="24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डकडकगो थुज्वःगु लोकं ह्वाःगु ब्राउजर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342900" lvl="0" indent="-342900" fontAlgn="base">
              <a:spcBef>
                <a:spcPts val="10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अन्तर्क्रिया: एप पाखें सः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 </a:t>
            </a: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लिखित सन्देश</a:t>
            </a:r>
            <a:r>
              <a:rPr lang="en-US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, </a:t>
            </a:r>
            <a:r>
              <a:rPr lang="ne-NP" sz="2800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भिडियो प्रयोग यासे </a:t>
            </a:r>
            <a:endParaRPr lang="en-US" sz="1200" dirty="0">
              <a:effectLst/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9633280" y="3855501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जडानको को लागि प्रयोग गरिने मास्ट (टावर) </a:t>
            </a: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</a:p>
        </p:txBody>
      </p:sp>
      <p:pic>
        <p:nvPicPr>
          <p:cNvPr id="9" name="Picture 8" descr="A close-up of a tower&#10;&#10;Description automatically generated with low confidence">
            <a:extLst>
              <a:ext uri="{FF2B5EF4-FFF2-40B4-BE49-F238E27FC236}">
                <a16:creationId xmlns:a16="http://schemas.microsoft.com/office/drawing/2014/main" id="{1B3A1E89-6D38-3049-103E-0BFB3CD1D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8814" y="1635173"/>
            <a:ext cx="16287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35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व सुचं सम्बन्धी साक्षरता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5"/>
            <a:ext cx="6324600" cy="4351338"/>
          </a:xfrm>
        </p:spPr>
        <p:txBody>
          <a:bodyPr>
            <a:noAutofit/>
          </a:bodyPr>
          <a:lstStyle/>
          <a:p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(GSMA 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guide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 नं ब्वनादिसँ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):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हार्डवेयरया प्रभावकारी प्रयोग सम्बन्धी जानकारी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फोनं याये फइगु फुक्क ज्या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फोनया स्क्रिन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किबोर्ड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फोनयात मेमेगु ज्याय् नं छ्यलेगु – गथे कि टर्चलाइट कथं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सफ्टवेयरया प्रभावकारी प्रयोग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थी थी एप्स प्रयोग याये सयेकेगु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 सेटिङ थुइकेगु वा माःगु कथं परिवर्तन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विशेष यानाः सामाजिक सञ्जाल </a:t>
            </a:r>
            <a:r>
              <a:rPr lang="en-US" sz="1800" dirty="0"/>
              <a:t>(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फेसब्क ट्विटर</a:t>
            </a:r>
            <a:r>
              <a:rPr lang="en-US" sz="1800" dirty="0"/>
              <a:t>)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 व मेसेज यायेगु एप्स </a:t>
            </a:r>
            <a:r>
              <a:rPr lang="en-US" sz="1800" dirty="0"/>
              <a:t>(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ह्वाट्स्याप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,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 सिग्नल</a:t>
            </a:r>
            <a:r>
              <a:rPr lang="en-US" sz="1800" dirty="0"/>
              <a:t>)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सूचना सम्बन्धी साक्षरता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इन्टरनेटय् दइगु जानकारी सही खः कि मखु धकाः गुकथं सीकेगु ?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छु अन दइगु फुक्क जानकारी पत्याः याये बहः जुइक तथ्यपरक जूला ?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0394A-36FA-85E4-12AC-DC27562B7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300" y="1664494"/>
            <a:ext cx="2514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65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F6613-B586-DFA3-8493-98C4A26A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7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iscussion Images | Free Vectors, Stock Photos &amp; PSD">
            <a:extLst>
              <a:ext uri="{FF2B5EF4-FFF2-40B4-BE49-F238E27FC236}">
                <a16:creationId xmlns:a16="http://schemas.microsoft.com/office/drawing/2014/main" id="{80821943-720D-3460-B895-446A85D1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77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२. डिजिटल प्रविधिया सुरक्षित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e-NP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डिजिटल प्रविधि प्रयोग याये बले थः व कतःपिंत हानि–नोक्सानी जुइगु जोखिम मदयेमा”</a:t>
            </a:r>
            <a:endParaRPr lang="en-US" sz="4000" i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pic>
        <p:nvPicPr>
          <p:cNvPr id="3" name="Picture 2" descr="A picture containing text, store, shop, cluttered&#10;&#10;Description automatically generated">
            <a:extLst>
              <a:ext uri="{FF2B5EF4-FFF2-40B4-BE49-F238E27FC236}">
                <a16:creationId xmlns:a16="http://schemas.microsoft.com/office/drawing/2014/main" id="{20DE9C85-B0D3-3630-A20F-446EBA8D22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59" cy="2923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3D1D0-7A8B-6AEF-E7E4-39A2741128E1}"/>
              </a:ext>
            </a:extLst>
          </p:cNvPr>
          <p:cNvSpPr txBox="1"/>
          <p:nvPr/>
        </p:nvSpPr>
        <p:spPr>
          <a:xfrm>
            <a:off x="9512630" y="3223826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  <a:sym typeface="Wingdings" pitchFamily="2" charset="2"/>
              </a:rPr>
              <a:t>सुरक्षित जुइगु मू उपायः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/>
          </a:bodyPr>
          <a:lstStyle/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हानि–नोक्साना बारे जानकारी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सुनां नं चेवा कयाच्वंगु वा ट्र्याक यानाच्वंगु दु ला कि ?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व उत्पीडन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धम्की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धेबा वा भ्वं (कागजात) तनी कथं जुइगु ठगी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याये बले कम्पनीयात बीगु विवरण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छुं खँ पत्याः याये थाकुइथें च्वंसा न्यने नु : थ्व सही खः ला...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8039099" y="5386909"/>
            <a:ext cx="3823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https://www.oceanpointins.com/ri-business-insurance/cyber-liability-insurance/8-common-hacking-techniques/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FD5CB3DF-2097-76B4-271D-FF3129A8D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0945" y="2226576"/>
            <a:ext cx="4281752" cy="29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68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  <a:sym typeface="Wingdings" pitchFamily="2" charset="2"/>
              </a:rPr>
              <a:t>सुरक्षित जुइगु मू उपायः सुरक्षित व्यवहार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अनलाइन व्यवहार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थःत छ्यले मं दुगु एप्स व प्रविधि बारे गाक्क जानकारी कायेगु</a:t>
            </a: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कतःपिंत मभिनिगु छुं नं सामग्री गुबलें नं सेयर मयायेगु </a:t>
            </a: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मेपिंन्त छ्वनेगु खँ मल्हायेगु </a:t>
            </a: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थःगु मयःगु छुं नं एप्लिकेसन वा प्लेटफर्मय् थःत स्वाकेत राजी मजुइगु </a:t>
            </a: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थःम्हं सुं नं मनूयात नाप लानाः धाये मफइगु खँ अनलाइनय् मच्वयेगु व न्वं मवायेगु </a:t>
            </a: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थःम्हं मस्यूगु वेबसाइट मचायेकेगु </a:t>
            </a:r>
          </a:p>
          <a:p>
            <a:pPr marL="457200" lvl="1" indent="0">
              <a:buNone/>
            </a:pP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•“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http” 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सिकं “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https”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पाखें सुरु जुइगु वेबसाइटय् ध्यान बिइगु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•	जोखिमय् लायेफुपिंत बचे यायेगु (उदाहरणया लागि मस्त)</a:t>
            </a:r>
          </a:p>
          <a:p>
            <a:pPr marL="457200" lvl="1" indent="0">
              <a:buNone/>
            </a:pP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0686C-5892-1EC0-1263-AAE854138C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770" y="2338464"/>
            <a:ext cx="3346550" cy="3186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9721821" y="552540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59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जुइगु मू उपाय : प्राविधिक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0114"/>
            <a:ext cx="7058891" cy="4557486"/>
          </a:xfrm>
        </p:spPr>
        <p:txBody>
          <a:bodyPr>
            <a:noAutofit/>
          </a:bodyPr>
          <a:lstStyle/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क्वय् बियातःगु मध्ये छुं जूसा तुरुन्त रिपोर्ट यायेगु 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 (एप्स दुने हे  वा प्रहरी व मेमेगु निकाययात सुचं बीगु) :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फिसिङ (</a:t>
            </a:r>
            <a:r>
              <a:rPr lang="en-US" sz="1400" dirty="0">
                <a:latin typeface="Kokila" panose="020B0604020202020204" pitchFamily="34" charset="0"/>
                <a:cs typeface="Kokila" panose="020B0604020202020204" pitchFamily="34" charset="0"/>
              </a:rPr>
              <a:t>Phishing) – </a:t>
            </a: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झुक्कय् यानाः गल्ती याकेगु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बांलाक्क मस्यूगु वा शंका याये बहःगु लिंकय् गुबलें नं क्लिक मयायेगु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ह्याकिङ (</a:t>
            </a:r>
            <a:r>
              <a:rPr lang="en-US" sz="1400" dirty="0">
                <a:latin typeface="Kokila" panose="020B0604020202020204" pitchFamily="34" charset="0"/>
                <a:cs typeface="Kokila" panose="020B0604020202020204" pitchFamily="34" charset="0"/>
              </a:rPr>
              <a:t>Hacking) – </a:t>
            </a: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अनधिकृत रूपं डिजिटल प्रणाली स्यंकाः बीगु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घोटाला (</a:t>
            </a:r>
            <a:r>
              <a:rPr lang="en-US" sz="1400" dirty="0">
                <a:latin typeface="Kokila" panose="020B0604020202020204" pitchFamily="34" charset="0"/>
                <a:cs typeface="Kokila" panose="020B0604020202020204" pitchFamily="34" charset="0"/>
              </a:rPr>
              <a:t>Scam) – </a:t>
            </a: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यक्व कथंया ठगी – अप्वः याना धेबा खुइत वा या व्यक्तिगत विवरण वा भ्वं (कागजात) कायेत छ्यलीगु तरिका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घोटाला याये त्यंगु खः ला कि मखु ला धकाः स्वयेत </a:t>
            </a:r>
            <a:r>
              <a:rPr lang="en-US" sz="1400" dirty="0">
                <a:latin typeface="Kokila" panose="020B0604020202020204" pitchFamily="34" charset="0"/>
                <a:cs typeface="Kokila" panose="020B0604020202020204" pitchFamily="34" charset="0"/>
              </a:rPr>
              <a:t>QR </a:t>
            </a: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कोड छ्यलाः स्वयेगु)</a:t>
            </a:r>
          </a:p>
          <a:p>
            <a:pPr marL="0" indent="0">
              <a:buNone/>
            </a:pP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प्रमाणीकरण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प्रत्येक अनलाइन प्रयोगया निंतिं जटिल वा मौलिक पासवर्ड छ्यलेगु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 कम्ती नं १० अंक वा चिं, मेगु संकेत लिसें तग्वःगु व चिग्वःगु आखः छ्यलाः दयेकेगु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पतिंया चिं व ख्वाःया पहिचान यायेगु थुज्वःगु बायोमेट्रिक प्रमाणीकरण 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मल्टी-फ्याक्टर (छगू सिकं अप्वः प्रमाण)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उपकरण पहिचान (</a:t>
            </a:r>
            <a:r>
              <a:rPr lang="en-US" sz="1400" dirty="0">
                <a:latin typeface="Kokila" panose="020B0604020202020204" pitchFamily="34" charset="0"/>
                <a:cs typeface="Kokila" panose="020B0604020202020204" pitchFamily="34" charset="0"/>
              </a:rPr>
              <a:t>endpoint </a:t>
            </a:r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इन्डप्वाइन्ट सुरक्षा:  स्यंकीगु खँ पाखें उपकरणयात सुरक्षित तयेगु)</a:t>
            </a:r>
          </a:p>
          <a:p>
            <a:r>
              <a:rPr lang="ne-NP" sz="14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वा मेगु अनलाइन प्लेटफर्मय् अन्तर्क्रिया यानाच्वंम्ह मनूया खास पहिचान सुनिश्चित यायेगु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B6232A-C905-97C3-2B30-1DB91EFB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579" y="3493428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AE958C34-EC0F-4D36-8DF9-8249300377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467" y="1772281"/>
            <a:ext cx="3969038" cy="39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7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छ्यले बले ज्या वइगु सुझाव : न्ह्याबलें अभ्यास याना दिसँ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न्हापा सुनां नं छ्यले धुंकूगु (सेकेन्ड ह्यान्ड) फोन प्रयोग याये न्ह्यः </a:t>
            </a:r>
            <a:r>
              <a:rPr lang="en-US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'</a:t>
            </a:r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फ्याक्ट्री रिसेट</a:t>
            </a:r>
            <a:r>
              <a:rPr lang="en-US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'</a:t>
            </a:r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यायेगु</a:t>
            </a:r>
            <a:r>
              <a:rPr lang="en-US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गुकिं उकी दुगु फुक्क डाटा वा सुचं हुया बिइ ।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थःगु एप्स व अपरेटिङ सिस्टमय् न्हूगु संस्करण अपडेट याना दिसँ ।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थःगु सिमकार्डया सेटिङ मिले यायेत वा एकाउण्टय् धेबा (ब्यालेन्स) तयेत पत्याः याये बहःम्ह मनूया ग्वहालि जक कया दिसँ ।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थःगु पासवर्ड गुबलें नं मेपिंत धाये मते (अले जटिल पासवर्ड जक छ्यला दिसँ)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फोन बचे यायेत बल्लागु खोल व स्क्रिन कभर तया दिसँ ।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24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फोन खुया यंकल वा तन धाःसा फोनय् तयेगु व्यक्तिगत विवरणया मात्रा कम याना दिसँ । </a:t>
            </a:r>
            <a:endParaRPr lang="en-US" sz="2400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FD214-7B3E-02DF-CF75-7F59DF152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737" y="2443163"/>
            <a:ext cx="2595151" cy="2800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9890709" y="543323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636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छ्यले बले सांस्कृतिक मान्यताप्रति सचेत जुइमा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थः प्रवासी जुयाः ज्या यानाः च्वनागु थाय्‌या स्थानीय संस्कृति व नियम कानून बारे जानकारी कायेगु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थी थी देशय् छुं छुं थासय् फोटो कायेगु पायछि मजू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सरकारी भवन व सैनिक इलाका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विमान व विमानस्थल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दुर्घटना जूगु थाय् आदि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मेम्ह मनूया गोपनीयतायात सम्मान यासे स्वीकृति मकाःसे फोटो मकायेगु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विशेष यानाः मिसापिं व छेँजःपिनिगु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सेल्फी काये बले थःगु जक कायेगु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10092907" y="5010544"/>
            <a:ext cx="156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दुबईमा आप्रवासी श्रमिक 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4522C-B0CF-41AB-551B-B5C6AF352C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75781"/>
            <a:ext cx="2702020" cy="24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DDAAEF-87BF-040E-1459-A040DF2B6981}"/>
              </a:ext>
            </a:extLst>
          </p:cNvPr>
          <p:cNvSpPr txBox="1">
            <a:spLocks/>
          </p:cNvSpPr>
          <p:nvPr/>
        </p:nvSpPr>
        <p:spPr>
          <a:xfrm>
            <a:off x="2032000" y="1114426"/>
            <a:ext cx="103632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82F47E4F-2367-1BAE-DD68-47FBA66C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0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607300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३. डिजिटल प्रविधिया विवेकपूर्ण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4200" y="5639594"/>
            <a:ext cx="76073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DA9C0-547F-C171-F495-C386687A67E8}"/>
              </a:ext>
            </a:extLst>
          </p:cNvPr>
          <p:cNvSpPr txBox="1"/>
          <p:nvPr/>
        </p:nvSpPr>
        <p:spPr>
          <a:xfrm>
            <a:off x="3046228" y="407987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 “विवेक व  ज्ञान तयाः जक डिजिटल प्रविधिया प्रयोग याये नु” </a:t>
            </a:r>
            <a:endParaRPr lang="en-US" sz="3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5D926-D27B-523F-22B0-B83466C3F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8" cy="294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CFD6D-6924-D658-F574-FC42FFD09C98}"/>
              </a:ext>
            </a:extLst>
          </p:cNvPr>
          <p:cNvSpPr txBox="1"/>
          <p:nvPr/>
        </p:nvSpPr>
        <p:spPr>
          <a:xfrm>
            <a:off x="9266016" y="3166442"/>
            <a:ext cx="2230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69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विवेकपूर्ण प्रयोगया निंतिं मू उपाय : छु यायेगु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5" y="1652005"/>
            <a:ext cx="7576594" cy="467934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ne-NP" sz="1900" dirty="0"/>
              <a:t>थःगु आवश्यकता कथं ई–उत्पादनशील यासे प्रयोग यायेगु </a:t>
            </a:r>
            <a:endParaRPr lang="en-US" sz="1900" dirty="0"/>
          </a:p>
          <a:p>
            <a:pPr>
              <a:buNone/>
            </a:pPr>
            <a:r>
              <a:rPr lang="ne-NP" sz="1900" dirty="0"/>
              <a:t>    – कम्पनी वा सरकारं धाःधाःथे जक प्रयोग यायेत </a:t>
            </a:r>
            <a:endParaRPr lang="ne-NP" sz="19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अनलाइनय् थःम्हं न्वं वायेगु वा च्वयेगु खँय् तसकं होस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छ्यलेगु प्रविधि व एप्लिकेसनया प्रयोग बारे गाक्क जानकारी तयेगु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नियम व सर्त ब्वनेगु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सेटिङ मिलय् यायेगु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यक्व सकारात्मक खँ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शिक्षा कायेगु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छेँजः व पासापिं लिसे सञ्जाल दयेकेगु व नेटवर्किङ यायेगु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लजगाः मालेगु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 च्वनाच्वनागु थाय्‌बाय् बारे छेँजःपिंतः सूचं व जानकारी बीगु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भाय् हिलगु एप्लिकेसन छ्यलेगु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लुमंके बहःगु खँ : अनलाइनय् छक्वः 'पोष्ट' याये धुंकूगु खँ गुबलें नं हुया छ्वये मफइ कथं गनं नं गन ल्यना हे च्वनी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छ्यले बले संवेदनशील व विनम्र जुइगु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इलेब्यले पलख दिनाः डिजिटल प्रविधि पाखें तापाक्क हे च्वनेगु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छगू सिकं अप्वः इमेल वा प्रयोगकर्ता आइडी दयेकेगु खँय् बिचाः यायेगु (सामान न्यायेमीगु निंतिं जक छगू इमेल दयेकेगु)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व, आपतया इले छ्यलेगु निंतिं फोनयात 'स्वच्छ' तयेगु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3654" y="2338086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26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47"/>
            <a:ext cx="7928428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विवेकपूर्ण प्रयोगया निंतिं मू मू उपाय : छु छु मयायेगु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96571"/>
            <a:ext cx="8958942" cy="4615543"/>
          </a:xfrm>
        </p:spPr>
        <p:txBody>
          <a:bodyPr>
            <a:noAutofit/>
          </a:bodyPr>
          <a:lstStyle/>
          <a:p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थःत मयःपिं सुं नं मनूतय्‌सं स्वये जीक मं दुगु लालाथे पोष्ट मयायेगु 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यानागु पोष्ट सुनां सुनां स्वये ज्यू ? </a:t>
            </a: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गोपनीयता सम्बन्धी प्राइभेसी सेटिङ मिलय् यायेगु  </a:t>
            </a: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तसकं नुगः मछिंगु वा दुःखं कःगु इले पोष्ट मयायेगु  </a:t>
            </a:r>
          </a:p>
          <a:p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थःत पत्याः मजूगु वा शंका वंगु छुं नं मेसेज वा लिंक गुबलें नं मचायेकेगु व लिसः मबीगु</a:t>
            </a:r>
          </a:p>
          <a:p>
            <a:pPr marL="228600" lvl="1">
              <a:spcBef>
                <a:spcPts val="1000"/>
              </a:spcBef>
              <a:buNone/>
            </a:pPr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        विशेष कथं बैंकं छ्वयाहःगु थें च्वंगु मेसेज 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ई बर्बाद मयायेगु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पाखें अनलाइन कासा म्हिताः </a:t>
            </a: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धेबा तयाः जू व तास म्हिताः 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 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धेबा बर्बाद मयायेगु</a:t>
            </a:r>
          </a:p>
          <a:p>
            <a:pPr lvl="1">
              <a:buNone/>
            </a:pPr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गथे कि टिकटकय्  गिफ्ट वान्छ्वयाः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 जोखिम मकायेगु</a:t>
            </a:r>
            <a:endParaRPr lang="en-US" sz="15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गथे कि क्रिप्टो करेन्सी वा मुद्राय् लगानी </a:t>
            </a:r>
          </a:p>
          <a:p>
            <a:r>
              <a:rPr lang="ne-NP" sz="1500" dirty="0">
                <a:latin typeface="Kokila" panose="020B0604020202020204" pitchFamily="34" charset="0"/>
                <a:cs typeface="Kokila" panose="020B0604020202020204" pitchFamily="34" charset="0"/>
              </a:rPr>
              <a:t>मस्युगु 'ट्रोल' वा आक्रमण पाखें तापाक्क च्वनेगु – थुज्वःगु हमला जुल धाःसा गुबलें नं तं म्वयेका वा उत्तेजित जुया प्रतिक्रिया मबीगु </a:t>
            </a:r>
          </a:p>
          <a:p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थुकिं अवस्था झन् अप्वः स्यंके यः ।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90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E9C408A-E6A4-3D71-981E-FE884BF95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AAD8F5DE-7B91-956B-E21D-0D7D2645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22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6159504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४. गोपनीय कथं डिजिटल प्रविधिया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4DF5A-4FCE-266A-C1D3-776BE6FEAE75}"/>
              </a:ext>
            </a:extLst>
          </p:cNvPr>
          <p:cNvSpPr txBox="1"/>
          <p:nvPr/>
        </p:nvSpPr>
        <p:spPr>
          <a:xfrm>
            <a:off x="8301244" y="5801770"/>
            <a:ext cx="321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https://www.telegraph.co.uk/news/2018/11/06/chinese-surveillance-grows-stronger-technology-can-recognise/</a:t>
            </a:r>
            <a:r>
              <a:rPr lang="en-US" sz="10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52147-D110-B742-7AC4-0C40DB3D9983}"/>
              </a:ext>
            </a:extLst>
          </p:cNvPr>
          <p:cNvSpPr/>
          <p:nvPr/>
        </p:nvSpPr>
        <p:spPr>
          <a:xfrm>
            <a:off x="7662441" y="6268014"/>
            <a:ext cx="527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 video at </a:t>
            </a:r>
            <a:r>
              <a:rPr lang="en-US" sz="1200" dirty="0">
                <a:hlinkClick r:id="rId4"/>
              </a:rPr>
              <a:t>https://www.facebook.com/scmp/videos/246038106344865/?t=34</a:t>
            </a:r>
            <a:endParaRPr lang="en-US" sz="1200" dirty="0"/>
          </a:p>
        </p:txBody>
      </p:sp>
      <p:pic>
        <p:nvPicPr>
          <p:cNvPr id="3" name="Picture 2" descr="Smart Cities World - AI and Machine Learning - AI expands capabilities of  surveillance and public safety tech">
            <a:extLst>
              <a:ext uri="{FF2B5EF4-FFF2-40B4-BE49-F238E27FC236}">
                <a16:creationId xmlns:a16="http://schemas.microsoft.com/office/drawing/2014/main" id="{9795365F-6C5C-FCA7-488E-9B94D779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441" y="128321"/>
            <a:ext cx="4370779" cy="29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A8038-6097-AFCE-25C5-4D36D6BA20EC}"/>
              </a:ext>
            </a:extLst>
          </p:cNvPr>
          <p:cNvSpPr txBox="1"/>
          <p:nvPr/>
        </p:nvSpPr>
        <p:spPr>
          <a:xfrm>
            <a:off x="7861906" y="3085670"/>
            <a:ext cx="443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https://www.smartcitiesworld.net/ai-and-machine-learning/ai-and-machine-learning/ai-expands-capabilities-of-surveillance-and-public-safety-tech</a:t>
            </a:r>
            <a:r>
              <a:rPr lang="en-US" sz="1000" dirty="0"/>
              <a:t>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8F09A9-AD8E-9766-F91E-DA5281778F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“डिजिटल प्रविधियात सुरक्षित व गोपनीय कथं प्रयोग यायेगु”</a:t>
            </a:r>
            <a:endParaRPr lang="en-US" sz="3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08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प्रविधियात गोपनीय कथं प्रयोग यायेगु मू उपाय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आचरण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8521700" cy="4686299"/>
          </a:xfrm>
        </p:spPr>
        <p:txBody>
          <a:bodyPr>
            <a:noAutofit/>
          </a:bodyPr>
          <a:lstStyle/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अनलाइनय् च्वने बले मेपिंसं मखंक्क 'प्राइभेट'य् सुलाच्वनेगु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न्ह्याबलें लुमंका दिसँ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इन्टरनेटय् छक्वः तये धुंकूगु खँ न्ह्याबलें थानाच्वनी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 व थः लिक्कलाःपिंत यइगु व लुधनीगु व भिंगु–निंगु खँ जक पोष्ट यायेगु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थःगु पासवर्ड सुयातं नं सीके मबीगु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सम्भव दत्तले वेबसाइटय् दुहां वने बले फुक्क कुकिज (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Cookies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) यात अस्वीकार (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Reject</a:t>
            </a:r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) यायेगु </a:t>
            </a:r>
            <a:r>
              <a:rPr lang="en-US" sz="1800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छक्वः जक प्रयोग जुइगु पासवर्ड (ओटीपी) मेपिंत मक्यनेगु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सु पाखें सुरक्षित व गोपनीय जुइगु ?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न्ह्याबलें लुमंका दिसँ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मोबाइल उपकरण धइगु निगरानीया लागि नं प्रयोग याइ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4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लुमंके बहःगु खँ : छि, जि व झी प्रयोगकर्तातय्‌सं सितिकं बीगु डाटा पाखें हे फुक्क धइथें सामाजिक मिडिया कम्पनीतय्‌सं धेबा कमय् याइगु खः !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मेपिं मनूत </a:t>
            </a:r>
          </a:p>
          <a:p>
            <a:pPr lvl="3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     गुलिं गुलिं मनूतय्‌सं डिजिटल प्रविधिया दुरुपयोग यासे दुःख बिइ यः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7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प्रविधियात गोपनीय कथं प्रयोग यायेगु मू उपाय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व्यावहारिक खँ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8185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 छ्यलेगु सफ्टवेयरयात फतलें फक्व अद्यावधिक (अपडेट) याना तयेगु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एप्लिकेसनया दक्कले न्हूगु संस्करणय् सुरक्षा सम्बन्धी प्रावधान सुधार याना तःगु दइ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फतलें फक्व अनुमति (कुकिज) मबिइगु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मज्जी मगाःगु कुकिजयात जक अनुमति बीगु (फुक्क कुकिजयात अस्वीकार वा 'रिजेक्ट' यायेगु)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थुकिं याना अनलाइनय् थःम्हं याइगु फुक्क ज्याखँया विवरण कम्पनीया ल्हातय् लाइमखु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भर्चुअल प्राइभेट नेटवर्क (भीपीएन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)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छ्यलाः इन्टरनेट प्रयोग यायेगु खँ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थुज्वःगु नेटवर्कं प्रयोगकर्ताया डिजिटल थाय्‌बाय् व पहिचान सुचुका बी अले नां मदुम्ह (बेनामी) याना बी</a:t>
            </a:r>
          </a:p>
          <a:p>
            <a:pPr lvl="1"/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1DF31-3D62-A0D4-E1E3-1E206A997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8672" y="1657511"/>
            <a:ext cx="3188484" cy="38042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32C55F-95C9-A029-B358-8A8101BF0EBC}"/>
              </a:ext>
            </a:extLst>
          </p:cNvPr>
          <p:cNvSpPr txBox="1"/>
          <p:nvPr/>
        </p:nvSpPr>
        <p:spPr>
          <a:xfrm>
            <a:off x="9544893" y="5710235"/>
            <a:ext cx="136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14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91F424C-FCA5-C1D5-507E-F184F818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998223E5-8EC2-E349-D10D-958E3E31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49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AB329-231E-F5E8-A16D-B40005EB29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लिखँ (निष्कर्ष)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877EBA-C1F1-86C6-31DD-C41F0489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6211" y="3918509"/>
            <a:ext cx="5092513" cy="18171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सुरक्षित जूला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विवेकपूर्ण जूला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गोपनीय जूला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E9920-C5C8-F181-0AA9-DA3CC3506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5" y="329784"/>
            <a:ext cx="4060435" cy="2874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6DF2-F1DC-1ECB-C516-5DA8BC51531B}"/>
              </a:ext>
            </a:extLst>
          </p:cNvPr>
          <p:cNvSpPr txBox="1"/>
          <p:nvPr/>
        </p:nvSpPr>
        <p:spPr>
          <a:xfrm>
            <a:off x="8566779" y="3196286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श्रोतः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F3C6-070E-FC0E-76D9-0716CAD8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दक्कले लिपा लुमंके माःग खँ : सुरक्षित, विवेकपूर्ण व गोपनीय जुइतः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12C141-9048-AB41-262A-3FE3631D016F}"/>
              </a:ext>
            </a:extLst>
          </p:cNvPr>
          <p:cNvSpPr txBox="1">
            <a:spLocks/>
          </p:cNvSpPr>
          <p:nvPr/>
        </p:nvSpPr>
        <p:spPr>
          <a:xfrm>
            <a:off x="839789" y="1681163"/>
            <a:ext cx="5157787" cy="5476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tabLst>
                <a:tab pos="1152525" algn="l"/>
              </a:tabLst>
            </a:pPr>
            <a:r>
              <a:rPr lang="ne-NP" b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छु छु यायेगु</a:t>
            </a:r>
            <a:endParaRPr lang="en-US" b="1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92A138-C658-6F7E-C016-2D8F3D2AFE5B}"/>
              </a:ext>
            </a:extLst>
          </p:cNvPr>
          <p:cNvSpPr txBox="1">
            <a:spLocks/>
          </p:cNvSpPr>
          <p:nvPr/>
        </p:nvSpPr>
        <p:spPr>
          <a:xfrm>
            <a:off x="839789" y="2447924"/>
            <a:ext cx="5157787" cy="34655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प्रयोग याये सयेकेगु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ततःक्यनिगु व बल्लागु पासवर्ड तयेगु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छगू जक मखु, यक्व प्रमाणीकरणया उपाय छ्यलेगु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थःम्ह छ्यलेगु एप्स व सफ्टवेयर प्रणाली इलेब्यले अपडेट यायेगु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सञ्जालय् सचेत व विनम्र जुइगु 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पाखें फुर्सद कायेगु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615A48-5985-48BA-095C-81BB82C4DF10}"/>
              </a:ext>
            </a:extLst>
          </p:cNvPr>
          <p:cNvSpPr txBox="1">
            <a:spLocks/>
          </p:cNvSpPr>
          <p:nvPr/>
        </p:nvSpPr>
        <p:spPr>
          <a:xfrm>
            <a:off x="6172201" y="1681163"/>
            <a:ext cx="5183188" cy="5476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tabLst>
                <a:tab pos="1152525" algn="l"/>
              </a:tabLst>
            </a:pPr>
            <a:r>
              <a:rPr lang="ne-NP" b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छु छु मयायेगु</a:t>
            </a:r>
            <a:endParaRPr lang="en-US" dirty="0">
              <a:effectLst/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0F9C97-842D-ABE8-C961-86ABBA159542}"/>
              </a:ext>
            </a:extLst>
          </p:cNvPr>
          <p:cNvSpPr txBox="1">
            <a:spLocks/>
          </p:cNvSpPr>
          <p:nvPr/>
        </p:nvSpPr>
        <p:spPr>
          <a:xfrm>
            <a:off x="6172200" y="2447922"/>
            <a:ext cx="5532119" cy="3465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थःगु पासवर्ड मेपिंत मधायेगु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छ्यलेगु लतय् फँसे मजुइगु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म्हमस्यूपिनिगु मेसेज मचायेकेगु \लिसः मबिइगु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व सामाजिक सञ्जाल पाखें थःगु औकात सिकं अप्वः धेबा खर्च मयायेगु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म्हमस्यूपिं मनूतय्‌त अनलाइन पाखें धेबा व मू वंगु भ्वं वा कागजात मछ्वयेगु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थःत मयःपिं सुं नं मनूतय्‌सं स्वये जिइक मं दुगु खँ अनलाइनय् पोस्ट मयायेगु ।</a:t>
            </a: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50280EB5-AEE6-0793-19C3-55A8A609A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1620043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hlinkClick r:id="rId4"/>
            <a:extLst>
              <a:ext uri="{FF2B5EF4-FFF2-40B4-BE49-F238E27FC236}">
                <a16:creationId xmlns:a16="http://schemas.microsoft.com/office/drawing/2014/main" id="{48C4938E-C0CB-FC95-4984-4519846E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7269" y="1571626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275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86743"/>
            <a:ext cx="5750560" cy="2042145"/>
          </a:xfrm>
        </p:spPr>
        <p:txBody>
          <a:bodyPr>
            <a:noAutofit/>
          </a:bodyPr>
          <a:lstStyle/>
          <a:p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थ्व प्रशिक्षण सामग्रीया विकास </a:t>
            </a:r>
            <a:b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(सन् २०२२ – २३)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204214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हाम्रोपात्रो,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पौरखी,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PNCC, NIC, NISER,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येँय्‌सं च्वंगु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कार्यालय, उज्यालो, गण्डकी विश्वविद्यालय,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MRC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पोखरा व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NEST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पोखरा पाखें मंकाः कथं दयेकूगु खः । 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40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65565"/>
            <a:ext cx="10515600" cy="140970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(सन् २०१९–२०२४) अन्तर्गत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या आर्थिक ग्वहालिइ</a:t>
            </a: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नापं मेमेगु सहयोगी संस्था</a:t>
            </a: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167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34D4873-D5F6-365C-100D-BE6A8465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2044699"/>
            <a:ext cx="7928428" cy="209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CA682F-DD82-78E6-BB3B-91B4EB19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86" y="3444424"/>
            <a:ext cx="792842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थ्व ज्याया निंतिं क्रिएटिभ कमन्स –  एट्रिब्युशन 4.0 अन्तर्राष्ट्रिय लाइसेन्स अन्तर्गत अनुमति दु  । 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  <a:hlinkClick r:id="rId3"/>
              </a:rPr>
              <a:t>https://creativecommons.org/licenses/by-sa/4.0 </a:t>
            </a:r>
            <a:endParaRPr lang="en-US" i="1" u="sng" dirty="0">
              <a:solidFill>
                <a:srgbClr val="0563C1"/>
              </a:solidFill>
              <a:latin typeface="Kokila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e-NP" b="1" i="1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थ्व दस्तावेजया छुं नं ब्व वा अंश अनुमति मकासे पुनरुउत्पादन याये ज्यू, तर पुनरुउत्पादन याये बले आइसीटी फोरडी सं युनेस्को चेयर, रोयल होलोवे, लन्डन विश्वविद्यालय व लेखकपिंत साभार याना दिसँ । थुकी दुगु जानकारी स्वतन्त्र रूपं प्रयोग याना दिसँ, तर थुकीया छुं नं सम्पादित अंश प्रयोग याये बले थुकी समावेश यानातःगु ज्याया प्रतिलिपि अधिकारयात सम्मान याना दिसँ । </a:t>
            </a:r>
          </a:p>
          <a:p>
            <a:endParaRPr lang="ne-NP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E5DFA13C-4236-99FB-232D-AA9D48BE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199" y="2044699"/>
            <a:ext cx="2064309" cy="72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10117</TotalTime>
  <Words>2506</Words>
  <Application>Microsoft Macintosh PowerPoint</Application>
  <PresentationFormat>Widescreen</PresentationFormat>
  <Paragraphs>311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Courier New</vt:lpstr>
      <vt:lpstr>Kokila</vt:lpstr>
      <vt:lpstr>Symbol</vt:lpstr>
      <vt:lpstr>Times New Roman</vt:lpstr>
      <vt:lpstr>Wingdings</vt:lpstr>
      <vt:lpstr>Office Theme</vt:lpstr>
      <vt:lpstr>प्रवासी नेपाःमि व इमिगु छेँजःया निंतिं डिजिटल प्रविधिया सुरक्षित, विवेकपूर्ण व गोपनीय कथंया प्रयोग  : डिजिटल प्रविधिया प्रयोग सम्बन्धी कम अनुभव दुपिंत सल्लाह </vt:lpstr>
      <vt:lpstr>मुक्कं आजु </vt:lpstr>
      <vt:lpstr>डिजिटल प्रविधि धइगु छु खः ?</vt:lpstr>
      <vt:lpstr>डिजिटल प्रविधिया सकारात्मक सम्भावना</vt:lpstr>
      <vt:lpstr>तर थुज्वःगु उपलब्धि कायेत डिजिटल प्रविधियात छक्कलं सुरक्षित, विवेकपूर्ण व गोपनीय रूपं छ्यलेमाः ।</vt:lpstr>
      <vt:lpstr>डिजिटल प्रविधिया सकारात्मक उपलब्धि उबले जक दइ, गुबले...</vt:lpstr>
      <vt:lpstr>१. थ्व ज्याया सुरुवात डिजिटल प्रविधिया आधारभूत प्रयोग पाखें जुइमाः</vt:lpstr>
      <vt:lpstr>सामान्य मोबाइल फोनया प्रयोग</vt:lpstr>
      <vt:lpstr>(फोन) नेटवर्कय् स्वाकेगु : सिमकार्ड</vt:lpstr>
      <vt:lpstr>स्मार्ट फोनया प्रयोग </vt:lpstr>
      <vt:lpstr>इन्टरनेटमा जोडिने</vt:lpstr>
      <vt:lpstr>डिजिटल साक्षरता व सुचं सम्बन्धी साक्षरता </vt:lpstr>
      <vt:lpstr>सहलह </vt:lpstr>
      <vt:lpstr>२. डिजिटल प्रविधिया सुरक्षित प्रयोग </vt:lpstr>
      <vt:lpstr>सुरक्षित जुइगु मू उपायः</vt:lpstr>
      <vt:lpstr>सुरक्षित जुइगु मू उपायः सुरक्षित व्यवहार</vt:lpstr>
      <vt:lpstr>सुरक्षित जुइगु मू उपाय : प्राविधिक</vt:lpstr>
      <vt:lpstr>मोबाइल छ्यले बले ज्या वइगु सुझाव : न्ह्याबलें अभ्यास याना दिसँ </vt:lpstr>
      <vt:lpstr>डिजिटल प्रविधि छ्यले बले सांस्कृतिक मान्यताप्रति सचेत जुइमा</vt:lpstr>
      <vt:lpstr>PowerPoint Presentation</vt:lpstr>
      <vt:lpstr>३. डिजिटल प्रविधिया विवेकपूर्ण प्रयोग </vt:lpstr>
      <vt:lpstr>डिजिटल प्रविधिया विवेकपूर्ण प्रयोगया निंतिं मू उपाय : छु यायेगु ?</vt:lpstr>
      <vt:lpstr>डिजिटल प्रविधिया विवेकपूर्ण प्रयोगया निंतिं मू मू उपाय : छु छु मयायेगु ?</vt:lpstr>
      <vt:lpstr>सहलह </vt:lpstr>
      <vt:lpstr>४. गोपनीय कथं डिजिटल प्रविधिया प्रयोग </vt:lpstr>
      <vt:lpstr>डिजिटल प्रविधियात गोपनीय कथं प्रयोग यायेगु मू उपाय : सामाजिक आचरण</vt:lpstr>
      <vt:lpstr>डिजिटल प्रविधियात गोपनीय कथं प्रयोग यायेगु मू उपाय : व्यावहारिक खँ</vt:lpstr>
      <vt:lpstr>सहलह</vt:lpstr>
      <vt:lpstr>लिखँ (निष्कर्ष) </vt:lpstr>
      <vt:lpstr>दक्कले लिपा लुमंके माःग खँ : सुरक्षित, विवेकपूर्ण व गोपनीय जुइतः</vt:lpstr>
      <vt:lpstr>थ्व प्रशिक्षण सामग्रीया विकास  (सन् २०२२ – २३)</vt:lpstr>
      <vt:lpstr>MIDEQ हब (सन् २०१९–२०२४) अन्तर्गत UKRI GCRF या आर्थिक ग्वहालिइ   नापं मेमेगु सहयोगी संस्था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safe, wise and secure use of digital tech by Nepali migrants and their families</dc:title>
  <dc:creator>Unwin, Tim</dc:creator>
  <cp:lastModifiedBy>Unwin, Tim</cp:lastModifiedBy>
  <cp:revision>159</cp:revision>
  <dcterms:created xsi:type="dcterms:W3CDTF">2022-12-07T23:01:33Z</dcterms:created>
  <dcterms:modified xsi:type="dcterms:W3CDTF">2023-12-11T18:12:41Z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496a64-e0e3-4038-91bc-493f618853ad_Enabled">
    <vt:lpwstr>true</vt:lpwstr>
  </property>
  <property fmtid="{D5CDD505-2E9C-101B-9397-08002B2CF9AE}" pid="3" name="MSIP_Label_c4496a64-e0e3-4038-91bc-493f618853ad_SetDate">
    <vt:lpwstr>2020-04-03T15:28:01Z</vt:lpwstr>
  </property>
  <property fmtid="{D5CDD505-2E9C-101B-9397-08002B2CF9AE}" pid="4" name="MSIP_Label_c4496a64-e0e3-4038-91bc-493f618853ad_Method">
    <vt:lpwstr>Standard</vt:lpwstr>
  </property>
  <property fmtid="{D5CDD505-2E9C-101B-9397-08002B2CF9AE}" pid="5" name="MSIP_Label_c4496a64-e0e3-4038-91bc-493f618853ad_Name">
    <vt:lpwstr>General</vt:lpwstr>
  </property>
  <property fmtid="{D5CDD505-2E9C-101B-9397-08002B2CF9AE}" pid="6" name="MSIP_Label_c4496a64-e0e3-4038-91bc-493f618853ad_SiteId">
    <vt:lpwstr>2efd699a-1922-4e69-b601-108008d28a2e</vt:lpwstr>
  </property>
  <property fmtid="{D5CDD505-2E9C-101B-9397-08002B2CF9AE}" pid="7" name="MSIP_Label_c4496a64-e0e3-4038-91bc-493f618853ad_ActionId">
    <vt:lpwstr>15c9f10d-85f5-408e-bd5e-0000f172c555</vt:lpwstr>
  </property>
  <property fmtid="{D5CDD505-2E9C-101B-9397-08002B2CF9AE}" pid="8" name="MSIP_Label_c4496a64-e0e3-4038-91bc-493f618853ad_ContentBits">
    <vt:lpwstr>0</vt:lpwstr>
  </property>
</Properties>
</file>