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5"/>
  </p:notesMasterIdLst>
  <p:sldIdLst>
    <p:sldId id="256" r:id="rId2"/>
    <p:sldId id="259" r:id="rId3"/>
    <p:sldId id="283" r:id="rId4"/>
    <p:sldId id="260" r:id="rId5"/>
    <p:sldId id="264" r:id="rId6"/>
    <p:sldId id="261" r:id="rId7"/>
    <p:sldId id="269" r:id="rId8"/>
    <p:sldId id="284" r:id="rId9"/>
    <p:sldId id="286" r:id="rId10"/>
    <p:sldId id="285" r:id="rId11"/>
    <p:sldId id="289" r:id="rId12"/>
    <p:sldId id="290" r:id="rId13"/>
    <p:sldId id="272" r:id="rId14"/>
    <p:sldId id="262" r:id="rId15"/>
    <p:sldId id="276" r:id="rId16"/>
    <p:sldId id="263" r:id="rId17"/>
    <p:sldId id="291" r:id="rId18"/>
    <p:sldId id="287" r:id="rId19"/>
    <p:sldId id="292" r:id="rId20"/>
    <p:sldId id="273" r:id="rId21"/>
    <p:sldId id="265" r:id="rId22"/>
    <p:sldId id="279" r:id="rId23"/>
    <p:sldId id="266" r:id="rId24"/>
    <p:sldId id="274" r:id="rId25"/>
    <p:sldId id="267" r:id="rId26"/>
    <p:sldId id="268" r:id="rId27"/>
    <p:sldId id="277" r:id="rId28"/>
    <p:sldId id="275" r:id="rId29"/>
    <p:sldId id="280" r:id="rId30"/>
    <p:sldId id="294" r:id="rId31"/>
    <p:sldId id="258" r:id="rId32"/>
    <p:sldId id="281" r:id="rId33"/>
    <p:sldId id="282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45" autoAdjust="0"/>
    <p:restoredTop sz="94930" autoAdjust="0"/>
  </p:normalViewPr>
  <p:slideViewPr>
    <p:cSldViewPr snapToGrid="0" snapToObjects="1">
      <p:cViewPr varScale="1">
        <p:scale>
          <a:sx n="112" d="100"/>
          <a:sy n="112" d="100"/>
        </p:scale>
        <p:origin x="312" y="20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4F4BC8-82FC-AC43-9ECE-A3A7650504C4}" type="datetimeFigureOut">
              <a:rPr lang="en-US" smtClean="0"/>
              <a:t>12/10/23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717196-8FF0-8A49-A773-DB1432E29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80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980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083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924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8016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4806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9918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9462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5213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0722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6273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3363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3440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32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7676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2842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4500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2714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620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5884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2490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7357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8152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300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5430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8784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17196-8FF0-8A49-A773-DB1432E2912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925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l">
              <a:defRPr sz="6000" b="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81400" y="4079875"/>
            <a:ext cx="5025656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B537F49-4D7B-A344-89F6-BAF1DD313D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535363"/>
            <a:ext cx="12192000" cy="81597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BF17F0AE-3B96-FB71-4AF4-7D12D24F125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8790" y="4037964"/>
            <a:ext cx="2273300" cy="1663700"/>
          </a:xfrm>
          <a:prstGeom prst="rect">
            <a:avLst/>
          </a:prstGeom>
        </p:spPr>
      </p:pic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93547509-A535-91FD-89DE-D7D45B99E83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410" y="4037964"/>
            <a:ext cx="1748790" cy="1610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463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136525"/>
            <a:ext cx="7928428" cy="1325563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F3BFE2-362A-2248-90D4-E2F36FC953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477359"/>
            <a:ext cx="12192000" cy="81597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23215D5B-89A9-BECE-FDC1-6E46E40375F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7919" y="136524"/>
            <a:ext cx="1325879" cy="1220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164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12/10/23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378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12/10/23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3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12/10/23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326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12/10/23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099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12/10/23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512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12/10/23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921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12/10/23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303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12/10/23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455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12/10/23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469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ict4d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610E8-0140-D44D-9B23-37699557DE2E}" type="datetimeFigureOut">
              <a:rPr lang="en-US" smtClean="0"/>
              <a:t>12/10/23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CEA198-1B22-1749-AB53-E785559598A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6273800"/>
            <a:ext cx="12192000" cy="584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80CF774-9632-C14C-921F-833BFBB039E6}"/>
              </a:ext>
            </a:extLst>
          </p:cNvPr>
          <p:cNvSpPr txBox="1"/>
          <p:nvPr userDrawn="1"/>
        </p:nvSpPr>
        <p:spPr>
          <a:xfrm>
            <a:off x="4785732" y="6413698"/>
            <a:ext cx="16165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aseline="0" dirty="0">
                <a:solidFill>
                  <a:schemeClr val="bg1"/>
                </a:solidFill>
                <a:hlinkClick r:id="rId14"/>
              </a:rPr>
              <a:t>https://ict4d.org.uk</a:t>
            </a:r>
            <a:endParaRPr lang="en-US" sz="1400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733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pardesi.org.np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sma.com/mobilefordevelopment/wp-content/uploads/2020/11/Digital-Literacy-Training-Guide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ceanpointins.com/ri-business-insurance/cyber-liability-insurance/8-common-hacking-techniques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legraph.co.uk/news/2018/11/06/chinese-surveillance-grows-stronger-technology-can-recognise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smartcitiesworld.net/ai-and-machine-learning/ai-and-machine-learning/ai-expands-capabilities-of-surveillance-and-public-safety-tech" TargetMode="External"/><Relationship Id="rId5" Type="http://schemas.openxmlformats.org/officeDocument/2006/relationships/image" Target="../media/image31.jpeg"/><Relationship Id="rId4" Type="http://schemas.openxmlformats.org/officeDocument/2006/relationships/hyperlink" Target="https://www.facebook.com/scmp/videos/246038106344865/?t=34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s://www.google.com/imgres?imgurl=https://upload.wikimedia.org/wikipedia/commons/thumb/8/8b/Eo_circle_green_white_checkmark.svg/2048px-Eo_circle_green_white_checkmark.svg.png&amp;tbnid=VLTeFVdfJaz5UM&amp;vet=12ahUKEwjjsLTgq7uAAxVxrEwKHV9LAXsQMygCegUIARD9AQ..i&amp;imgrefurl=https://commons.wikimedia.org/wiki/File:Eo_circle_green_white_checkmark.svg&amp;docid=dpoJRYsr8rMHRM&amp;w=2048&amp;h=2048&amp;q=tick&amp;hl=en&amp;client=firefox-b-d&amp;ved=2ahUKEwjjsLTgq7uAAxVxrEwKHV9LAXsQMygCegUIARD9AQ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hyperlink" Target="https://www.google.com/imgres?imgurl=https://upload.wikimedia.org/wikipedia/commons/thumb/c/cc/Cross_red_circle.svg/1200px-Cross_red_circle.svg.png&amp;tbnid=qfjhogYyleLaiM&amp;vet=12ahUKEwj3o_WNrLuAAxVRmicCHcTYALoQMygBegUIARDPAQ..i&amp;imgrefurl=https://commons.wikimedia.org/wiki/File:Cross_red_circle.svg&amp;docid=KsrhkiUMO2bUMM&amp;w=1200&amp;h=1200&amp;q=red%20cross%20wikimedia&amp;hl=en&amp;client=firefox-b-d&amp;ved=2ahUKEwj3o_WNrLuAAxVRmicCHcTYALoQMygBegUIARDPAQ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sa/4.0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2A612-B611-A244-9E8F-DD78DCD4EF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787827"/>
            <a:ext cx="6887111" cy="2387600"/>
          </a:xfrm>
        </p:spPr>
        <p:txBody>
          <a:bodyPr>
            <a:noAutofit/>
          </a:bodyPr>
          <a:lstStyle/>
          <a:p>
            <a:r>
              <a:rPr lang="ne-NP" sz="4000" dirty="0">
                <a:ea typeface="Calibri" panose="020F0502020204030204" pitchFamily="34" charset="0"/>
                <a:cs typeface="Kokila" panose="020B0604020202020204" pitchFamily="34" charset="0"/>
              </a:rPr>
              <a:t>प्रवासी नेपाली थेन थेनिला थेत्मादा डिजिटल प्रविधिला सुरछित</a:t>
            </a:r>
            <a:r>
              <a:rPr lang="en-GB" sz="4000" dirty="0">
                <a:latin typeface="Kokila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ne-NP" sz="4000" dirty="0">
                <a:ea typeface="Calibri" panose="020F0502020204030204" pitchFamily="34" charset="0"/>
                <a:cs typeface="Kokila" panose="020B0604020202020204" pitchFamily="34" charset="0"/>
              </a:rPr>
              <a:t>विवेकपूर्ण  थेन गोपनीय प्रयोग</a:t>
            </a:r>
            <a:r>
              <a:rPr lang="en-US" sz="4000" dirty="0"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en-US" sz="3600" dirty="0">
                <a:latin typeface="Kokila" pitchFamily="34" charset="0"/>
                <a:ea typeface="Calibri" panose="020F0502020204030204" pitchFamily="34" charset="0"/>
                <a:cs typeface="Kokila" pitchFamily="34" charset="0"/>
              </a:rPr>
              <a:t>:</a:t>
            </a:r>
            <a:r>
              <a:rPr lang="ne-NP" sz="3600" dirty="0">
                <a:latin typeface="Kokila" pitchFamily="34" charset="0"/>
                <a:ea typeface="Calibri" panose="020F0502020204030204" pitchFamily="34" charset="0"/>
                <a:cs typeface="Kokila" pitchFamily="34" charset="0"/>
              </a:rPr>
              <a:t> </a:t>
            </a:r>
            <a:r>
              <a:rPr lang="ne-NP" sz="4000" dirty="0">
                <a:latin typeface="Kokila" pitchFamily="34" charset="0"/>
                <a:ea typeface="Calibri" panose="020F0502020204030204" pitchFamily="34" charset="0"/>
                <a:cs typeface="Kokila" pitchFamily="34" charset="0"/>
              </a:rPr>
              <a:t>डिजिटल प्रविधिला प्रयोगला अनुभव ल्हाना आरेबाजुगुदा सल्लाह</a:t>
            </a:r>
            <a:r>
              <a:rPr lang="en-US" sz="4000" dirty="0">
                <a:latin typeface="Kokila" pitchFamily="34" charset="0"/>
                <a:ea typeface="Calibri" panose="020F0502020204030204" pitchFamily="34" charset="0"/>
                <a:cs typeface="Kokila" pitchFamily="34" charset="0"/>
              </a:rPr>
              <a:t> </a:t>
            </a:r>
            <a:endParaRPr lang="en-US" sz="4000" dirty="0">
              <a:highlight>
                <a:srgbClr val="FFFF00"/>
              </a:highlight>
              <a:latin typeface="38"/>
              <a:cs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258CB6-1853-204B-B216-18F90E0D46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00368" y="3802289"/>
            <a:ext cx="3701143" cy="1655762"/>
          </a:xfrm>
        </p:spPr>
        <p:txBody>
          <a:bodyPr>
            <a:normAutofit/>
          </a:bodyPr>
          <a:lstStyle/>
          <a:p>
            <a:r>
              <a:rPr lang="en-GB" dirty="0"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WP</a:t>
            </a:r>
            <a:r>
              <a:rPr lang="ne-NP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9 रि </a:t>
            </a:r>
            <a:r>
              <a:rPr lang="en-GB" dirty="0"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MIDEQ </a:t>
            </a:r>
            <a:r>
              <a:rPr lang="ne-NP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हबला योगदानस्वरूप नेपालरि मुबा प्रवासी समुदायथेन लाबा सहकार्यरि </a:t>
            </a:r>
            <a:r>
              <a:rPr lang="en-GB" dirty="0"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ICT</a:t>
            </a:r>
            <a:r>
              <a:rPr lang="ne-NP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4</a:t>
            </a:r>
            <a:r>
              <a:rPr lang="en-GB" dirty="0"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D </a:t>
            </a:r>
            <a:r>
              <a:rPr lang="ne-NP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रि </a:t>
            </a:r>
            <a:r>
              <a:rPr lang="en-GB" dirty="0"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UNESCO Chair </a:t>
            </a:r>
            <a:r>
              <a:rPr lang="ne-NP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से सहजिकरन लाबा हिन्ना ।</a:t>
            </a:r>
            <a:endParaRPr lang="en-US" dirty="0">
              <a:latin typeface="Arial" panose="020B0604020202020204" pitchFamily="34" charset="0"/>
              <a:ea typeface="Calibri" panose="020F0502020204030204" pitchFamily="34" charset="0"/>
              <a:cs typeface="Times New Roman (Body CS)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C24A11-50F9-7213-325B-54072AA3D3E6}"/>
              </a:ext>
            </a:extLst>
          </p:cNvPr>
          <p:cNvSpPr txBox="1"/>
          <p:nvPr/>
        </p:nvSpPr>
        <p:spPr>
          <a:xfrm>
            <a:off x="9337773" y="3175427"/>
            <a:ext cx="9444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 </a:t>
            </a:r>
            <a:endParaRPr lang="en-US" sz="1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2C1FD0-C81E-49E4-B68E-88094F27E4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1416" y="364927"/>
            <a:ext cx="2773920" cy="2810500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187D3751-C133-61A6-D54A-7509C5CA56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2529" y="5458051"/>
            <a:ext cx="1711801" cy="598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4547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C978AFD-C327-0030-D21A-D624318BA5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762001"/>
            <a:ext cx="10363200" cy="1950719"/>
          </a:xfrm>
        </p:spPr>
        <p:txBody>
          <a:bodyPr/>
          <a:lstStyle/>
          <a:p>
            <a:r>
              <a:rPr lang="ne-NP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तालिमला दोखाङ </a:t>
            </a:r>
            <a:br>
              <a:rPr lang="ne-NP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</a:br>
            <a:endParaRPr lang="en-US" sz="32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 (Body CS)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52419B0-DCAA-110D-EF05-6002A2D65C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56560" y="3851274"/>
            <a:ext cx="6050280" cy="2244725"/>
          </a:xfrm>
        </p:spPr>
        <p:txBody>
          <a:bodyPr>
            <a:normAutofit lnSpcReduction="10000"/>
          </a:bodyPr>
          <a:lstStyle/>
          <a:p>
            <a:pPr algn="l"/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डिजिटल प्रविधिला </a:t>
            </a:r>
            <a:r>
              <a:rPr lang="hi-IN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प्रयोग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ग्याम</a:t>
            </a:r>
            <a:r>
              <a:rPr lang="hi-IN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उचित लाभ 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किन्सि </a:t>
            </a:r>
            <a:r>
              <a:rPr lang="hi-IN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प्रवासी समुदाय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ला</a:t>
            </a:r>
            <a:r>
              <a:rPr lang="hi-IN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जनजीवन थिःबारि </a:t>
            </a:r>
            <a:r>
              <a:rPr lang="hi-IN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प्रवासी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नागरिक</a:t>
            </a:r>
            <a:r>
              <a:rPr lang="hi-IN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थेन</a:t>
            </a:r>
            <a:r>
              <a:rPr lang="hi-IN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थेनिगादेला थेत्माला सदस्यदा</a:t>
            </a:r>
            <a:r>
              <a:rPr lang="hi-IN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चुराङ्बा </a:t>
            </a:r>
            <a:r>
              <a:rPr lang="hi-IN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प्रविधि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ला सुरछित</a:t>
            </a:r>
            <a:r>
              <a:rPr lang="en-GB" sz="3200" dirty="0"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, 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विवेकपूर्ण थेन गोपनीय </a:t>
            </a:r>
            <a:r>
              <a:rPr lang="hi-IN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प्रयोग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ला </a:t>
            </a:r>
            <a:r>
              <a:rPr lang="hi-IN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आधारभूत 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जानकारी पिन्बारि हिन्ना।</a:t>
            </a:r>
            <a:endParaRPr lang="en-US" sz="2800" dirty="0">
              <a:latin typeface="Arial" panose="020B0604020202020204" pitchFamily="34" charset="0"/>
              <a:ea typeface="Calibri" panose="020F0502020204030204" pitchFamily="34" charset="0"/>
              <a:cs typeface="Times New Roman (Body CS)"/>
            </a:endParaRPr>
          </a:p>
        </p:txBody>
      </p:sp>
      <p:pic>
        <p:nvPicPr>
          <p:cNvPr id="3" name="Picture 2" descr="A group of people sitting in a circle&#10;&#10;Description automatically generated with low confidence">
            <a:extLst>
              <a:ext uri="{FF2B5EF4-FFF2-40B4-BE49-F238E27FC236}">
                <a16:creationId xmlns:a16="http://schemas.microsoft.com/office/drawing/2014/main" id="{94533706-E241-5F15-E7F8-CBB14B1D1E6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5084" y="175822"/>
            <a:ext cx="4633998" cy="28309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6B4DBE-F881-8360-BD94-517075B3ECB9}"/>
              </a:ext>
            </a:extLst>
          </p:cNvPr>
          <p:cNvSpPr txBox="1"/>
          <p:nvPr/>
        </p:nvSpPr>
        <p:spPr>
          <a:xfrm>
            <a:off x="7438877" y="3006726"/>
            <a:ext cx="43002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1400" dirty="0"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प्रवासनको प्रभाव बारे छलफल गर्दै प्रवासी नेपालीका श्रीमती (स्रोतः अनिता घिमिरे)</a:t>
            </a:r>
            <a:endParaRPr lang="en-GB" sz="1400" dirty="0">
              <a:effectLst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860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97311-4342-59E7-5BAF-D690E136E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 बिबा तिला हिन्ना ?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0A4F71-680B-860D-6922-9B15E8D8FD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2890"/>
            <a:ext cx="7928428" cy="4545678"/>
          </a:xfrm>
        </p:spPr>
        <p:txBody>
          <a:bodyPr>
            <a:normAutofit fontScale="92500" lnSpcReduction="2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सुचना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किन्बा दोन्बा थेन थान्बारि प्रयोग लाबारि बुजुलीग्याम चालाबतामा यन्त्र थेन प्रणाली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0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 थेन १ अङ्कला प्रयोग लासि प्रस्तुत लाबा मौलिक डाटा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उदाहरणजुगु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रेडियो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एकोहोरो सूचना प्रवाह लाबा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सामान्य मोबाइल फोन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फोन कल लाबारि थेन सन्देश (मेसेज) पित्पारि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इन्टरनेट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विश्वव्यापी सञ्जाल ताबा सुचना (डाटा) प्रणाली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“स्मार्ट फोन”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इन्टरनेट थुत्पारि खाम्बा फोन </a:t>
            </a:r>
            <a:endParaRPr lang="en-US" dirty="0">
              <a:highlight>
                <a:srgbClr val="FFFF00"/>
              </a:highlight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ट्याबलेट  थेन कम्प्युटर (ल्यापटप थेन डेस्कटप)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ल्हानान सुचना (डाटा) ला भण्डारण लाबारि थेन ग्रेन स्क्रिनरि सुचना प्रवाह लाबारि प्रयोग लाबा ग्रेन थेन शक्तिशाली यन्त्र।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5" name="Picture 4" descr="A picture containing floor, ground, office supplies, scissors&#10;&#10;Description automatically generated">
            <a:extLst>
              <a:ext uri="{FF2B5EF4-FFF2-40B4-BE49-F238E27FC236}">
                <a16:creationId xmlns:a16="http://schemas.microsoft.com/office/drawing/2014/main" id="{E13EA58A-216B-9D98-9E69-18DC96F509C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6628" y="1828801"/>
            <a:ext cx="2903934" cy="38719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D58B5B-7239-E5FE-0B84-2187E87D26D7}"/>
              </a:ext>
            </a:extLst>
          </p:cNvPr>
          <p:cNvSpPr txBox="1"/>
          <p:nvPr/>
        </p:nvSpPr>
        <p:spPr>
          <a:xfrm>
            <a:off x="8686800" y="5776903"/>
            <a:ext cx="3294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सौर्य उर्जा बाट चल्ने रेडियो तथा ब्याट्री चार्जर</a:t>
            </a:r>
            <a:endParaRPr lang="en-US" sz="12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algn="ctr"/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</a:t>
            </a:r>
            <a:endParaRPr lang="en-US" sz="1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578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B6E6A-D48F-83A3-6893-E4FE8D368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8762999" cy="1325563"/>
          </a:xfrm>
        </p:spPr>
        <p:txBody>
          <a:bodyPr/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प्रविधिला ज्याबा सम्भावना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EF67B-1743-39FF-D9D5-8BA60F53B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673224"/>
            <a:ext cx="6720840" cy="4910455"/>
          </a:xfrm>
        </p:spPr>
        <p:txBody>
          <a:bodyPr>
            <a:normAutofit fontScale="47500" lnSpcReduction="20000"/>
          </a:bodyPr>
          <a:lstStyle/>
          <a:p>
            <a:r>
              <a:rPr lang="ne-NP" sz="5100" dirty="0">
                <a:latin typeface="Kokila" panose="020B0604020202020204" pitchFamily="34" charset="0"/>
                <a:cs typeface="Kokila" panose="020B0604020202020204" pitchFamily="34" charset="0"/>
              </a:rPr>
              <a:t>राङ्ला थेत्माथेन सम्पर्क लाबारि रोलाबा </a:t>
            </a:r>
          </a:p>
          <a:p>
            <a:r>
              <a:rPr lang="ne-NP" sz="5100" dirty="0">
                <a:latin typeface="Kokila" panose="020B0604020202020204" pitchFamily="34" charset="0"/>
                <a:cs typeface="Kokila" panose="020B0604020202020204" pitchFamily="34" charset="0"/>
              </a:rPr>
              <a:t>रोजुगुथेन तोबा सुचनादा सेयर लाबारि खाम्बा </a:t>
            </a:r>
          </a:p>
          <a:p>
            <a:pPr lvl="1"/>
            <a:r>
              <a:rPr lang="ne-NP" sz="3800" dirty="0">
                <a:latin typeface="Kokila" panose="020B0604020202020204" pitchFamily="34" charset="0"/>
                <a:cs typeface="Kokila" panose="020B0604020202020204" pitchFamily="34" charset="0"/>
              </a:rPr>
              <a:t>सान्ग्युर </a:t>
            </a:r>
          </a:p>
          <a:p>
            <a:pPr lvl="1"/>
            <a:r>
              <a:rPr lang="ne-NP" sz="3800" dirty="0">
                <a:latin typeface="Kokila" panose="020B0604020202020204" pitchFamily="34" charset="0"/>
                <a:cs typeface="Kokila" panose="020B0604020202020204" pitchFamily="34" charset="0"/>
              </a:rPr>
              <a:t>ग्या म्हाइबा उयाय </a:t>
            </a:r>
          </a:p>
          <a:p>
            <a:r>
              <a:rPr lang="ne-NP" sz="5100" dirty="0">
                <a:latin typeface="Kokila" panose="020B0604020202020204" pitchFamily="34" charset="0"/>
                <a:cs typeface="Kokila" panose="020B0604020202020204" pitchFamily="34" charset="0"/>
              </a:rPr>
              <a:t>(लुइ, ह्युल्बाला सुरक्षा थेन रोजगार राङ्बा) ल्हानान निकायग्याम दोन्बा सेवारि दोबारि खाम्बा </a:t>
            </a:r>
          </a:p>
          <a:p>
            <a:pPr lvl="1"/>
            <a:r>
              <a:rPr lang="ne-NP" sz="3800" dirty="0">
                <a:latin typeface="Kokila" panose="020B0604020202020204" pitchFamily="34" charset="0"/>
                <a:cs typeface="Kokila" panose="020B0604020202020204" pitchFamily="34" charset="0"/>
              </a:rPr>
              <a:t>सरकारी</a:t>
            </a:r>
          </a:p>
          <a:p>
            <a:pPr lvl="1"/>
            <a:r>
              <a:rPr lang="ne-NP" sz="3800" dirty="0">
                <a:latin typeface="Kokila" panose="020B0604020202020204" pitchFamily="34" charset="0"/>
                <a:cs typeface="Kokila" panose="020B0604020202020204" pitchFamily="34" charset="0"/>
              </a:rPr>
              <a:t>निजि कम्पनी </a:t>
            </a:r>
          </a:p>
          <a:p>
            <a:pPr lvl="1"/>
            <a:r>
              <a:rPr lang="ne-NP" sz="3800" dirty="0">
                <a:latin typeface="Kokila" panose="020B0604020202020204" pitchFamily="34" charset="0"/>
                <a:cs typeface="Kokila" panose="020B0604020202020204" pitchFamily="34" charset="0"/>
              </a:rPr>
              <a:t>गैर-सरकारी</a:t>
            </a:r>
          </a:p>
          <a:p>
            <a:r>
              <a:rPr lang="ne-NP" sz="5100" dirty="0">
                <a:latin typeface="Kokila" panose="020B0604020202020204" pitchFamily="34" charset="0"/>
                <a:cs typeface="Kokila" panose="020B0604020202020204" pitchFamily="34" charset="0"/>
              </a:rPr>
              <a:t>राङ्दा अप्ठेरो तामा </a:t>
            </a:r>
            <a:r>
              <a:rPr lang="ne-NP" sz="5100" dirty="0">
                <a:latin typeface="Pragya Manjari"/>
                <a:cs typeface="Pragya Manjari"/>
              </a:rPr>
              <a:t>:</a:t>
            </a:r>
            <a:r>
              <a:rPr lang="ne-NP" sz="5100" dirty="0">
                <a:latin typeface="Kokila" panose="020B0604020202020204" pitchFamily="34" charset="0"/>
                <a:cs typeface="Kokila" panose="020B0604020202020204" pitchFamily="34" charset="0"/>
              </a:rPr>
              <a:t> उद्धार थेन राङला ह्युल याइबारि ताबा  </a:t>
            </a:r>
          </a:p>
          <a:p>
            <a:r>
              <a:rPr lang="ne-NP" sz="5100" dirty="0">
                <a:latin typeface="Kokila" panose="020B0604020202020204" pitchFamily="34" charset="0"/>
                <a:cs typeface="Kokila" panose="020B0604020202020204" pitchFamily="34" charset="0"/>
              </a:rPr>
              <a:t>राङसे सोबा न्होरला व्यवस्थापन  लाबारि थेन लेङ्बा टाङा दिमरि पित्पारि </a:t>
            </a:r>
            <a:endParaRPr lang="en-US" sz="51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sz="5100" dirty="0">
                <a:latin typeface="Kokila" panose="020B0604020202020204" pitchFamily="34" charset="0"/>
                <a:cs typeface="Kokila" panose="020B0604020202020204" pitchFamily="34" charset="0"/>
              </a:rPr>
              <a:t>ग्योत थेन अनुवाद लाबा  </a:t>
            </a:r>
            <a:endParaRPr lang="en-US" sz="51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sz="5100" dirty="0">
                <a:latin typeface="Kokila" panose="020B0604020202020204" pitchFamily="34" charset="0"/>
                <a:cs typeface="Kokila" panose="020B0604020202020204" pitchFamily="34" charset="0"/>
              </a:rPr>
              <a:t>राङ खानाङ मुला बिसी थाहा याङ्बारि  </a:t>
            </a:r>
            <a:endParaRPr lang="en-US" sz="51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sz="5100" dirty="0">
                <a:latin typeface="Kokila" panose="020B0604020202020204" pitchFamily="34" charset="0"/>
                <a:cs typeface="Kokila" panose="020B0604020202020204" pitchFamily="34" charset="0"/>
              </a:rPr>
              <a:t>स्यान स्यान ल्हानान  ...</a:t>
            </a:r>
            <a:endParaRPr lang="en-US" sz="51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4" name="Picture 3" descr="A picture containing person, wall, indoor&#10;&#10;Description automatically generated">
            <a:extLst>
              <a:ext uri="{FF2B5EF4-FFF2-40B4-BE49-F238E27FC236}">
                <a16:creationId xmlns:a16="http://schemas.microsoft.com/office/drawing/2014/main" id="{0C59D6E6-3ABF-ED56-B0A7-DA7B865DD49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0095" y="1958329"/>
            <a:ext cx="2973705" cy="36004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E09896-D37D-1CBD-88B1-4D64A1CC9FED}"/>
              </a:ext>
            </a:extLst>
          </p:cNvPr>
          <p:cNvSpPr txBox="1"/>
          <p:nvPr/>
        </p:nvSpPr>
        <p:spPr>
          <a:xfrm>
            <a:off x="8380094" y="5558779"/>
            <a:ext cx="34195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200" i="1" dirty="0"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श्रीमानले विदेशबाट पठाइदिएको ट्याबलेट खुसीसाथ देखाउँदै एक महिला </a:t>
            </a:r>
          </a:p>
          <a:p>
            <a:pPr algn="ctr"/>
            <a:r>
              <a:rPr lang="en-GB" sz="1200" i="1" dirty="0"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(</a:t>
            </a:r>
            <a:r>
              <a:rPr lang="ne-NP" sz="1200" i="1" dirty="0">
                <a:effectLst/>
                <a:latin typeface="Kokila" panose="020B0604020202020204" pitchFamily="34" charset="0"/>
                <a:ea typeface="Times New Roman" panose="02020603050405020304" pitchFamily="18" charset="0"/>
                <a:cs typeface="Kokila" panose="020B0604020202020204" pitchFamily="34" charset="0"/>
              </a:rPr>
              <a:t>स्रोतः अनिता घिमिरे) </a:t>
            </a:r>
            <a:r>
              <a:rPr lang="en-GB" sz="1200" dirty="0">
                <a:effectLst/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endParaRPr lang="en-US" sz="1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1787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908E02C-C6B9-79C9-8EEF-C4796BA593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2628" y="817563"/>
            <a:ext cx="5557183" cy="2387600"/>
          </a:xfrm>
        </p:spPr>
        <p:txBody>
          <a:bodyPr>
            <a:noAutofit/>
          </a:bodyPr>
          <a:lstStyle/>
          <a:p>
            <a:r>
              <a:rPr lang="ne-NP" sz="4000" dirty="0">
                <a:latin typeface="Kokila" panose="020B0604020202020204" pitchFamily="34" charset="0"/>
                <a:cs typeface="Kokila" panose="020B0604020202020204" pitchFamily="34" charset="0"/>
              </a:rPr>
              <a:t>चुला फाइदा किन्बारि डिजिटल प्रविधिदा तिरेम नोन सुरछित, विवेकपूर्ण थेन गोपनीय रूपरि प्रयोग लाबारि तोमुला </a:t>
            </a:r>
            <a:endParaRPr lang="en-US" sz="40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C71CE7E-BB9C-BDDD-8DFE-4EE2799721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1399" y="4079874"/>
            <a:ext cx="4785361" cy="1726565"/>
          </a:xfrm>
        </p:spPr>
        <p:txBody>
          <a:bodyPr>
            <a:normAutofit/>
          </a:bodyPr>
          <a:lstStyle/>
          <a:p>
            <a:r>
              <a:rPr lang="ne-NP" sz="3200" dirty="0">
                <a:latin typeface="Kokila" panose="020B0604020202020204" pitchFamily="34" charset="0"/>
                <a:cs typeface="Kokila" panose="020B0604020202020204" pitchFamily="34" charset="0"/>
              </a:rPr>
              <a:t>गोतोबा ताम, सेनासेनान वा आसेना लाबा डिजिटल प्रविधिला दुरुपयोगसे ह्याङदा ल्हानान हानि तामुला </a:t>
            </a:r>
            <a:endParaRPr lang="en-US" sz="3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2" name="Picture 1" descr="A qr code on a sign&#10;&#10;Description automatically generated with low confidence">
            <a:extLst>
              <a:ext uri="{FF2B5EF4-FFF2-40B4-BE49-F238E27FC236}">
                <a16:creationId xmlns:a16="http://schemas.microsoft.com/office/drawing/2014/main" id="{8C34E325-C0AA-DA80-EAC7-5362BCFA974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43180" y="364483"/>
            <a:ext cx="2771775" cy="25146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702D1A1-A6F4-F972-EBA4-B1A6122C88C1}"/>
              </a:ext>
            </a:extLst>
          </p:cNvPr>
          <p:cNvSpPr txBox="1"/>
          <p:nvPr/>
        </p:nvSpPr>
        <p:spPr>
          <a:xfrm>
            <a:off x="8148464" y="2979292"/>
            <a:ext cx="9140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734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BA5EB-8D42-7C5E-DD66-0A9565056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प्रविधिला सकारात्मक उपलब्धी खाइमा तामुला बिसाम ...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8FFAD6-50DB-2997-626B-7D8B454A63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04709" cy="4351338"/>
          </a:xfrm>
        </p:spPr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प्रवासी नागरिक थेन थेत्माला सदस्यरि आधारभुत डिजिटल साक्षरता तामा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प्रविधिला प्रयोग लाबारि खाम्मा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होत्छेम, डिजिटल प्रविधिदा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सुरक्षितरूपरि प्रयोग लामा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सुरक्षित अभ्यासजुगुला प्रयोगरि सुनिश्चित लामा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विवेकपूर्ण ढंगसे प्रयोग लामा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प्रविधिदा उपयुक्त ग्यातला लागिरि प्रयोग लामा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भरपर्दो थेन गोपनीयरूपरि प्रयोग लामा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प्रविधिला प्रयोगरि खाम्दे दोना सुरक्षा थेन गोपनीयताला सुनिश्चित लामा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होराङ आतासाम राङ्ला मोकोन ताम ग्यापसेला म्हिसे थाहा याङ्‌मुला ।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2A9A33-3350-A831-1E54-CB28CBCBB8E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9414" y="2521826"/>
            <a:ext cx="3810462" cy="24768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0A8690B-B7D4-3A5E-59F2-9E44F80B6F8E}"/>
              </a:ext>
            </a:extLst>
          </p:cNvPr>
          <p:cNvSpPr txBox="1"/>
          <p:nvPr/>
        </p:nvSpPr>
        <p:spPr>
          <a:xfrm>
            <a:off x="9144000" y="5139559"/>
            <a:ext cx="9140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915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0F6F3E6-A882-9771-D9A9-373262AAB6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362961"/>
            <a:ext cx="6134582" cy="2387600"/>
          </a:xfrm>
        </p:spPr>
        <p:txBody>
          <a:bodyPr>
            <a:normAutofit fontScale="9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१. चुला सुरु डिजिटल प्रविधिला आधारभूत प्रयोग ग्याम तातोमुला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A1E6066-99DA-D5F8-4547-CC5D231987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pPr algn="l"/>
            <a:r>
              <a:rPr lang="ne-NP" sz="3800" dirty="0">
                <a:latin typeface="Kokila" panose="020B0604020202020204" pitchFamily="34" charset="0"/>
                <a:cs typeface="Kokila" panose="020B0604020202020204" pitchFamily="34" charset="0"/>
              </a:rPr>
              <a:t>प्रयोग लाबारि सेमा हेन्छे ज्हेन डिजिटल प्रविधिग्याम ह्याङसे ल्हान ताम लाबारि खाम्‌मुला । खाला दामानसे नोन डिजिटल प्रविधिला सेबा प्रयोगकर्ता द्होसि लोप्पारि खाम्ला! </a:t>
            </a:r>
            <a:endParaRPr lang="en-US" sz="3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989D1E-A8A7-7B61-2709-6E1744850EC5}"/>
              </a:ext>
            </a:extLst>
          </p:cNvPr>
          <p:cNvSpPr txBox="1"/>
          <p:nvPr/>
        </p:nvSpPr>
        <p:spPr>
          <a:xfrm>
            <a:off x="9045165" y="3054990"/>
            <a:ext cx="9140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242459-DDB0-9138-DACD-3EA46177CDB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0768" y="128011"/>
            <a:ext cx="3810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785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9F9C4-9287-01D5-77E1-2FA7906E4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सामान्य मोबाइल फोनला प्रयोग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AC0B37-AEAB-7FCE-2E9C-E76DE0086F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465" y="1663393"/>
            <a:ext cx="7928428" cy="4351338"/>
          </a:xfrm>
        </p:spPr>
        <p:txBody>
          <a:bodyPr>
            <a:normAutofit fontScale="92500" lnSpcReduction="2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सामान्य फोनग्याम राङला थेत्मा थेन रोजुगुदा फोन लाबारि थेन मेसेज पित्पारि खाम्मुला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गोतोबा ताम तिला बिसाम डिजिटल फोन खाराङ लासि प्रयोग लाबा मुबा बिसि गोबारि खाम्ला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होत्छेम चुदा ज्यानाले गोसि  थेन सावधानीसे प्रयोग लातोमुला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चु बिजुलीग्याम चलाब ताबासे चुदा आम्लेत्ना चार्ज लातोमुला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चु ल्हानान तरिकाग्याम लाबारि खाम्ला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चुदा प्रयोग लाबारि फोनदा नेटवर्करि थुत्तोबा मुला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फोन सेवा दोन्बाथेन एकाउन्ट सोसि सिमकार्ड दर्ता लातोमुला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प्रीपेड सिमकार्ड (तोबा दुइरि ब्यालेन्स रकम भाबारि खाम्ला)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बिगे, रिङ्बा दुयुदा सम्झौता लासि (पोस्टपेड)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फोन प्रयोग लाबारि फोन दोन्बादा  सेवा दोबा ग्लारि तोमुला </a:t>
            </a: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सेवा दोन्बाथेन राङला मिनला खाता (सिमकार्ड) किन्बा  </a:t>
            </a: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होजा फोन दोन्बाला नेटवर्क मुबा ग्लारि तोमुला । </a:t>
            </a:r>
          </a:p>
          <a:p>
            <a:pPr lvl="2"/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7" name="Picture 6" descr="A close up of a cell phone&#10;&#10;Description automatically generated with medium confidence">
            <a:extLst>
              <a:ext uri="{FF2B5EF4-FFF2-40B4-BE49-F238E27FC236}">
                <a16:creationId xmlns:a16="http://schemas.microsoft.com/office/drawing/2014/main" id="{FD5244C0-8850-8CD5-DDF2-879053607ED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38928" y="1751952"/>
            <a:ext cx="1647607" cy="375197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D429175-DF24-4790-03CE-91A02AA59E34}"/>
              </a:ext>
            </a:extLst>
          </p:cNvPr>
          <p:cNvSpPr txBox="1"/>
          <p:nvPr/>
        </p:nvSpPr>
        <p:spPr>
          <a:xfrm>
            <a:off x="9947856" y="5553066"/>
            <a:ext cx="14879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नोकियाको सामान्य मोबाइल फोन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algn="ctr"/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 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448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02AC5-DB8A-4C31-EC50-669AD3C7D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(फोन) नेटवर्करि थुत्पा </a:t>
            </a:r>
            <a:r>
              <a:rPr lang="ne-NP" dirty="0">
                <a:latin typeface="Pragya Manjari"/>
                <a:cs typeface="Pragya Manjari"/>
              </a:rPr>
              <a:t>: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 सिमकार्ड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8506235-F9D4-225B-C6B9-FBE3C7224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62600" cy="4351338"/>
          </a:xfrm>
        </p:spPr>
        <p:txBody>
          <a:bodyPr>
            <a:normAutofit lnSpcReduction="1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सिमकार्ड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फोन नेटवर्करि थुत्पारि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फरकफरक कम्पनी थेन सिमकार्ड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कम्पनी अनुसार फरक दर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स्यान स्यान सेवा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दस्तुर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प्रिपेड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(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तोबा बिमा ङाच्छा फाबा)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सम्झौता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(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बैंकला खाताग्याम ला लारि फाबा)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e-NP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Kokila" panose="020B0604020202020204" pitchFamily="34" charset="0"/>
                <a:ea typeface="+mn-ea"/>
                <a:cs typeface="Kokila" panose="020B0604020202020204" pitchFamily="34" charset="0"/>
              </a:rPr>
              <a:t>राङदा तोवा आन्सारला</a:t>
            </a:r>
            <a:r>
              <a:rPr kumimoji="0" lang="ne-NP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Kokila" panose="020B0604020202020204" pitchFamily="34" charset="0"/>
                <a:ea typeface="+mn-ea"/>
                <a:cs typeface="Kokila" panose="020B0604020202020204" pitchFamily="34" charset="0"/>
              </a:rPr>
              <a:t> </a:t>
            </a:r>
            <a:r>
              <a:rPr kumimoji="0" lang="ne-NP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Kokila" panose="020B0604020202020204" pitchFamily="34" charset="0"/>
                <a:ea typeface="+mn-ea"/>
                <a:cs typeface="Kokila" panose="020B0604020202020204" pitchFamily="34" charset="0"/>
              </a:rPr>
              <a:t>सेवा दोन्बारि</a:t>
            </a:r>
            <a:r>
              <a:rPr kumimoji="0" lang="ne-NP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Kokila" panose="020B0604020202020204" pitchFamily="34" charset="0"/>
                <a:ea typeface="+mn-ea"/>
                <a:cs typeface="Kokila" panose="020B0604020202020204" pitchFamily="34" charset="0"/>
              </a:rPr>
              <a:t> खाम्बा</a:t>
            </a:r>
            <a:r>
              <a:rPr kumimoji="0" lang="ne-NP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Kokila" panose="020B0604020202020204" pitchFamily="34" charset="0"/>
                <a:ea typeface="+mn-ea"/>
                <a:cs typeface="Kokila" panose="020B0604020202020204" pitchFamily="34" charset="0"/>
              </a:rPr>
              <a:t> फोन कम्पनीदा दाम्बा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Kokila" panose="020B0604020202020204" pitchFamily="34" charset="0"/>
              <a:ea typeface="+mn-ea"/>
              <a:cs typeface="Kokila" panose="020B0604020202020204" pitchFamily="34" charset="0"/>
            </a:endParaRPr>
          </a:p>
          <a:p>
            <a:pPr lvl="1"/>
            <a:endParaRPr lang="ne-NP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457200" lvl="1" indent="0">
              <a:buNone/>
            </a:pPr>
            <a:endParaRPr lang="ne-NP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9" name="Content Placeholder 4" descr="A picture containing text, screenshot, mobile phone, gadget&#10;&#10;Description automatically generated">
            <a:extLst>
              <a:ext uri="{FF2B5EF4-FFF2-40B4-BE49-F238E27FC236}">
                <a16:creationId xmlns:a16="http://schemas.microsoft.com/office/drawing/2014/main" id="{31835136-7975-64E1-94F7-331D486828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0029" y="2772058"/>
            <a:ext cx="5257800" cy="211013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D3EA17C-817F-03A5-9BAE-DD0CBB471A9E}"/>
              </a:ext>
            </a:extLst>
          </p:cNvPr>
          <p:cNvSpPr txBox="1"/>
          <p:nvPr/>
        </p:nvSpPr>
        <p:spPr>
          <a:xfrm>
            <a:off x="8342291" y="5095866"/>
            <a:ext cx="36755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केही सिमकार्ड </a:t>
            </a:r>
            <a:b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</a:br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</a:t>
            </a:r>
          </a:p>
          <a:p>
            <a:pPr algn="ctr"/>
            <a:endParaRPr lang="ne-NP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algn="ctr"/>
            <a:endParaRPr lang="ne-NP" sz="1200" b="1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algn="ctr"/>
            <a:r>
              <a:rPr lang="ne-NP" sz="1200" b="1" dirty="0">
                <a:latin typeface="Kokila" panose="020B0604020202020204" pitchFamily="34" charset="0"/>
                <a:cs typeface="Kokila" panose="020B0604020202020204" pitchFamily="34" charset="0"/>
              </a:rPr>
              <a:t>(नोटः सिमको पूरा नाम सब्स्क्राइबर आइडेन्टिटि मोड्युल हो ।)</a:t>
            </a:r>
            <a:endParaRPr lang="en-US" sz="1200" b="1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algn="ctr"/>
            <a:endParaRPr lang="ne-NP" sz="1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512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C4F23-5A87-6AED-E532-B6740627D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स्मार्टफोनला प्रयोग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D6BECE-4531-014C-560F-BF97CF366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519160" cy="4351338"/>
          </a:xfrm>
        </p:spPr>
        <p:txBody>
          <a:bodyPr>
            <a:normAutofit fontScale="85000" lnSpcReduction="2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स्मार्टफोनग्याम इन्टरनेटरि थुत्पारि खाम्ला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चुला लागिरि राङ नेटवर्क प्रदायकसे सेवा दोन्बा थुमरि तातोमुला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तर चुगादे ग्लुबा थेन प्रयोग लाबारि स्यान बिमा महँगो तामुला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फोन लाबारि थेन मेसेज पित्पारि नोन प्रयोग लाबारि खाम्मुला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ल्हानान थरिला ग्यातरि चुरि विभिन्न प्रकारला एप्लिकेसन (एप्स) नोन थान्बारि खाम्ला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टाङा आतोबाइ तामुला, ल्हानान चा ग्लुसि प्रयोग लातोबा तामुला </a:t>
            </a:r>
            <a:endParaRPr lang="en-US" dirty="0">
              <a:highlight>
                <a:srgbClr val="FFFF00"/>
              </a:highlight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एप्स थेन प्लेटफर्मला उदाहरण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इन्टरनेटरि थुत्पाला लागिरि 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सामाजिक सञ्जाल थेन मेसेज आदानप्रदान लाबारि (पाङ्गे </a:t>
            </a:r>
            <a:r>
              <a:rPr lang="ne-NP" dirty="0">
                <a:latin typeface="Pragya Manjari"/>
                <a:cs typeface="Pragya Manjari"/>
              </a:rPr>
              <a:t>: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ह्वाट्स्याप, फेसबुक, भाइबर, टिकटक)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अनलाइनला खेल क्लाङ्बारि 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फिलिम च्याबारि 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टाङा फाबारि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दिरि हुन्बा राङ्बा तोबा प्लेटफर्म वा एप्सरि दोबारि  </a:t>
            </a: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वैदेसिक रोजगार विभाग थेन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https://pardesi.org.np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endParaRPr lang="ne-NP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endParaRPr lang="ne-NP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5" name="Picture 4" descr="A picture containing screenshot, gadget, multimedia, tablet computer&#10;&#10;Description automatically generated">
            <a:extLst>
              <a:ext uri="{FF2B5EF4-FFF2-40B4-BE49-F238E27FC236}">
                <a16:creationId xmlns:a16="http://schemas.microsoft.com/office/drawing/2014/main" id="{50A5DFEB-3FD6-D019-C83B-B6ED61A9DF2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697886" y="1825625"/>
            <a:ext cx="2047797" cy="39594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7FA729E-3DF5-49E1-BD27-323EEC5419F3}"/>
              </a:ext>
            </a:extLst>
          </p:cNvPr>
          <p:cNvSpPr txBox="1"/>
          <p:nvPr/>
        </p:nvSpPr>
        <p:spPr>
          <a:xfrm>
            <a:off x="10216595" y="5715298"/>
            <a:ext cx="914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स्मार्टफोन</a:t>
            </a:r>
          </a:p>
          <a:p>
            <a:pPr algn="ctr"/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1508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1EA25D-F0FF-524C-B0D9-6081F83006D8}"/>
              </a:ext>
            </a:extLst>
          </p:cNvPr>
          <p:cNvSpPr/>
          <p:nvPr/>
        </p:nvSpPr>
        <p:spPr>
          <a:xfrm>
            <a:off x="9533744" y="4317167"/>
            <a:ext cx="2518918" cy="18597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AEFA7B-1253-9946-CC9B-CA42A4C9E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इन्टरनेटमा जोडिने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6FEE5-DAB6-423D-589A-2679167076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01176"/>
            <a:ext cx="8362951" cy="4657726"/>
          </a:xfrm>
        </p:spPr>
        <p:txBody>
          <a:bodyPr>
            <a:normAutofit lnSpcReduction="1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‘इन्टरनेट’ वा ‘नेट’ बिबा तिला हिन्ना ?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‘अनलाइन’ रि निसि दोबारि खाम्बा विश्वव्यापी कम्प्युटरला सञ्जाल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वर्ल्ड वाइड वेब (वा वेब) बिबा तिला हिन्ना?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इन्टरनेटरि थुत्मा हेन्छे म्राङ्बा पेज तथा सुचनाजुगु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मोबाइल नेटवर्क (डाटा) थेन वाइफाइग्याम इन्टरनेटला जडान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मोबाइल डाटा प्याकेज</a:t>
            </a: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वाइफाइला को प्रयोग (तर डाटाला सुरक्षाला तामरि सचेत तातोमुला)</a:t>
            </a:r>
          </a:p>
          <a:p>
            <a:pPr lvl="3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सार्वजनिक (खाइमा गिक निशुल्क याङ्बा) थेन निजि वाइफाइ नेटवर्क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इन्टरनेट ब्राउजरला प्रयोग लासि सुचना म्हाइबा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क्रोम (गुगल), सफारी, फायरफक्स, डकडकगो राङ्बा लोकप्रिय ब्राउजर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अन्तरक्रिया : एपजुगु मार्फत काइ, ब्रिबा सन्देस, भिडियोला प्रयोग लाबान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457200" lvl="1" indent="0">
              <a:buNone/>
            </a:pP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5" name="Picture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F3759B81-7173-A3E1-5584-209427C5FE8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9942" y="4365794"/>
            <a:ext cx="2386521" cy="17625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9A096B-5EC4-FF63-8DF1-FCE6BBF940D6}"/>
              </a:ext>
            </a:extLst>
          </p:cNvPr>
          <p:cNvSpPr txBox="1"/>
          <p:nvPr/>
        </p:nvSpPr>
        <p:spPr>
          <a:xfrm>
            <a:off x="9633280" y="3855501"/>
            <a:ext cx="2319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मोबाइल जडानको को लागि प्रयोग गरिने मास्ट (टावर) </a:t>
            </a:r>
          </a:p>
          <a:p>
            <a:pPr algn="ctr"/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 </a:t>
            </a:r>
          </a:p>
        </p:txBody>
      </p:sp>
      <p:pic>
        <p:nvPicPr>
          <p:cNvPr id="9" name="Picture 8" descr="A close-up of a tower&#10;&#10;Description automatically generated with low confidence">
            <a:extLst>
              <a:ext uri="{FF2B5EF4-FFF2-40B4-BE49-F238E27FC236}">
                <a16:creationId xmlns:a16="http://schemas.microsoft.com/office/drawing/2014/main" id="{1B3A1E89-6D38-3049-103E-0BFB3CD1D30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8814" y="1635173"/>
            <a:ext cx="1628775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4772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EFA7B-1253-9946-CC9B-CA42A4C9E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साक्षरता थेन सुचनाला साक्षरता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6FEE5-DAB6-423D-589A-2679167076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24024"/>
            <a:ext cx="6446520" cy="4470399"/>
          </a:xfrm>
        </p:spPr>
        <p:txBody>
          <a:bodyPr>
            <a:normAutofit fontScale="92500" lnSpcReduction="1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साक्षरता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(GSMA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 नोन च्यागो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)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: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हार्डवेयरका प्रभावकारि प्रयोगला ताम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मोबाइल फोनसे लाबारि खाम्बा मोक्कोन ग्यात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फोनला स्क्रिन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किबोर्ड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फोनला स्यान स्यान प्रयोग- पाङ्गे टर्चलाइट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सफ्टवेयरला प्रभावकारि प्रयोग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ल्हानान एप्सजुगु प्रयोग लाबारि लोप्पा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3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एप्सला सेटिङ गोबा थेन तोबा आन्सारला  परिवर्तन लाबा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बिसेस लासि सामाजिक सञ्जाल (फेसबुक, ट्विटर) थेन मेसेज लाबा एप्स (व्हाट्सएप, सिग्नल)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सुचनाला साक्षरता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: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इन्टरनेटरि याङ्बा जानकारी साँचो हिन्ना वा आहिन खाराङलासि थाहा याङ्बा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याङ्बा जानकारी विश्वसनीय थेन तथ्यपरक मुला वा आरे ?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70394A-36FA-85E4-12AC-DC27562B7E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9175" y="1724023"/>
            <a:ext cx="2514600" cy="447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8487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28F6613-B586-DFA3-8493-98C4A26A90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2000" y="1114426"/>
            <a:ext cx="10363200" cy="2387600"/>
          </a:xfrm>
        </p:spPr>
        <p:txBody>
          <a:bodyPr>
            <a:normAutofit/>
          </a:bodyPr>
          <a:lstStyle/>
          <a:p>
            <a:r>
              <a:rPr lang="ne-NP" sz="7200" dirty="0">
                <a:latin typeface="Kokila" panose="020B0604020202020204" pitchFamily="34" charset="0"/>
                <a:cs typeface="Kokila" panose="020B0604020202020204" pitchFamily="34" charset="0"/>
              </a:rPr>
              <a:t>न्हान</a:t>
            </a:r>
            <a:br>
              <a:rPr lang="en-US" sz="7200" dirty="0">
                <a:latin typeface="Kokila" panose="020B0604020202020204" pitchFamily="34" charset="0"/>
                <a:cs typeface="Kokila" panose="020B0604020202020204" pitchFamily="34" charset="0"/>
              </a:rPr>
            </a:br>
            <a:endParaRPr lang="en-US" sz="7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567646A-BA14-B4A8-A89D-FB0F21FEC0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 descr="Discussion Images | Free Vectors, Stock Photos &amp; PSD">
            <a:extLst>
              <a:ext uri="{FF2B5EF4-FFF2-40B4-BE49-F238E27FC236}">
                <a16:creationId xmlns:a16="http://schemas.microsoft.com/office/drawing/2014/main" id="{80821943-720D-3460-B895-446A85D1E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807656" y="683260"/>
            <a:ext cx="3598799" cy="235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76770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9DDF856-3DA4-41F3-EFAA-134C13B778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2628" y="390525"/>
            <a:ext cx="7267986" cy="2387600"/>
          </a:xfrm>
        </p:spPr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२. डिजिटल प्रविधिला सुरक्षित प्रयोग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60933AA-F787-2ABD-C715-398BA2E70A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4000" i="1" dirty="0">
                <a:latin typeface="Kokila" panose="020B0604020202020204" pitchFamily="34" charset="0"/>
                <a:cs typeface="Kokila" panose="020B0604020202020204" pitchFamily="34" charset="0"/>
              </a:rPr>
              <a:t>“</a:t>
            </a:r>
            <a:r>
              <a:rPr lang="ne-NP" sz="4000" i="1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प्रविधिला प्रयोग लामा राङ थेन स्यान खालाइला हानि आतागाइ</a:t>
            </a:r>
            <a:r>
              <a:rPr lang="en-US" sz="4000" i="1" dirty="0">
                <a:latin typeface="Kokila" panose="020B0604020202020204" pitchFamily="34" charset="0"/>
                <a:cs typeface="Kokila" panose="020B0604020202020204" pitchFamily="34" charset="0"/>
              </a:rPr>
              <a:t>”</a:t>
            </a:r>
          </a:p>
        </p:txBody>
      </p:sp>
      <p:pic>
        <p:nvPicPr>
          <p:cNvPr id="3" name="Picture 2" descr="A picture containing text, store, shop, cluttered&#10;&#10;Description automatically generated">
            <a:extLst>
              <a:ext uri="{FF2B5EF4-FFF2-40B4-BE49-F238E27FC236}">
                <a16:creationId xmlns:a16="http://schemas.microsoft.com/office/drawing/2014/main" id="{20DE9C85-B0D3-3630-A20F-446EBA8D223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5854" y="330200"/>
            <a:ext cx="3594759" cy="29237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03D1D0-7A8B-6AEF-E7E4-39A2741128E1}"/>
              </a:ext>
            </a:extLst>
          </p:cNvPr>
          <p:cNvSpPr txBox="1"/>
          <p:nvPr/>
        </p:nvSpPr>
        <p:spPr>
          <a:xfrm>
            <a:off x="9512630" y="3223826"/>
            <a:ext cx="9140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</a:t>
            </a:r>
            <a:endParaRPr lang="en-US" sz="1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6196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1388-BC7D-0611-6A78-DB32AF2AB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सुरछित ताबा  ग्रेन उपायजुगु </a:t>
            </a:r>
            <a:r>
              <a:rPr lang="ne-NP" dirty="0">
                <a:latin typeface="Pragya Manjari"/>
                <a:cs typeface="Pragya Manjari"/>
              </a:rPr>
              <a:t>: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सम्भावित जोखिम गोतोला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4493375-0ED2-455C-B957-DE9F4E48E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698624"/>
            <a:ext cx="7200899" cy="4752976"/>
          </a:xfrm>
        </p:spPr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हानि ताखाम्बा तामजुगु ज्यानाले गोतोमुला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खालाइसे ट्र्याक लाबान मुला (च्याबान मुला) वा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अनलाइन दुर्व्यवहार थेन उत्पिडन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धम्कि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टाङा वा कागजात न्होङना गिक लाबा ठगी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प्रयोग लामा कम्पनीदा पिन्बा विवरण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पातिक चाबारि आखाम्बा ताम मुसाम, होजा ताम देन्बा हिन्ना सेम ...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होराङ तासाइ नोन चुग्यामसे ल्हानान लोङ्तोबाला आरे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राङ सचेत ताउ, होच्छेम सुरछित थेन गोपनीय प्रयोग लाउ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होजाग्याम डिजिटल प्रविधिला खाम्दे फाइदा किन्बारि खाम्गाइ ।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CC32BD-11CA-7447-1D99-B82F4EE16121}"/>
              </a:ext>
            </a:extLst>
          </p:cNvPr>
          <p:cNvSpPr txBox="1"/>
          <p:nvPr/>
        </p:nvSpPr>
        <p:spPr>
          <a:xfrm>
            <a:off x="8039099" y="5386909"/>
            <a:ext cx="38235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https://www.oceanpointins.com/ri-business-insurance/cyber-liability-insurance/8-common-hacking-techniques/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pic>
        <p:nvPicPr>
          <p:cNvPr id="5" name="Picture 2" descr="8 Common Hacking Techniques That Every Business Owner Should Know About">
            <a:extLst>
              <a:ext uri="{FF2B5EF4-FFF2-40B4-BE49-F238E27FC236}">
                <a16:creationId xmlns:a16="http://schemas.microsoft.com/office/drawing/2014/main" id="{FD5CB3DF-2097-76B4-271D-FF3129A8D9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80945" y="2226576"/>
            <a:ext cx="4281752" cy="293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6959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1388-BC7D-0611-6A78-DB32AF2AB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सुरछित ताबा  ग्रेन उपायजुगु </a:t>
            </a:r>
            <a:r>
              <a:rPr lang="ne-NP" dirty="0">
                <a:latin typeface="Pragya Manjari"/>
                <a:cs typeface="Pragya Manjari"/>
              </a:rPr>
              <a:t>: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सुरछित ताबा बानि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B44A7-6452-A64E-50D8-9530E0292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58891" cy="4351338"/>
          </a:xfrm>
        </p:spPr>
        <p:txBody>
          <a:bodyPr>
            <a:normAutofit lnSpcReduction="1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सुरछित अनलाइनरि चिबा बानि लातोमुला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राङदा प्रयोग लाबारि सेम ताबा एप्स थेन प्रविधिजुगु ज्यानेले गोउ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स्यानदा हानी ताबा स्यान तामजुगु सेयर आलाउ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स्यानदा न्होङना लाबा तामजुगु आलाउ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राङदा सेम आताबा एप्स थेन प्लेटफर्मरि आचिउ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स्यान खालाइदा ओन्छाङरि पाङबारि आखाम्बा ताम अनलाइनरि आपाङो / आब्रिउ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राङदा थाहा आरेबा वेबसाइटजुगु आठोङ्गो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Check link begins with “https” rather than just “http”</a:t>
            </a:r>
            <a:endParaRPr lang="ne-NP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“http”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 बिबा बिमाय नोन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“https”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ब्रिबा वेबसाइटजुगु च्यागो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खाइमादामान जोखिमरि मुबाजुगुदा जोगाप लासि थानो (उदाहरण कोलाजुगु)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बास्तविक म्राङ्बा तर कम्प्युटरग्याम सोबा “डिप फेक” ग्याम सचेत ताउ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09FEA30-4A7C-7CA8-12AC-0E780CC7E5B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0142" y="2449286"/>
            <a:ext cx="3230178" cy="307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5065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1388-BC7D-0611-6A78-DB32AF2AB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सुरछित ताबा  ग्रेन उपायजुगु </a:t>
            </a:r>
            <a:r>
              <a:rPr lang="ne-NP" dirty="0">
                <a:latin typeface="Pragya Manjari"/>
                <a:cs typeface="Pragya Manjari"/>
              </a:rPr>
              <a:t>: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प्राविधिक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B44A7-6452-A64E-50D8-9530E0292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58891" cy="4351338"/>
          </a:xfrm>
        </p:spPr>
        <p:txBody>
          <a:bodyPr>
            <a:normAutofit fontScale="77500" lnSpcReduction="2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दिरि पिन्बाजुगु राङ्बा तिलाइ मुसाम योनान रिपोर्ट लाउ  (एप्स न्हाङरिन वा स्यान निकायजुगुरदा जानकारी पिनो)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: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फिसिङ (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Phishing)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: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 झुक्याप लासि गल्ति लापुङ्बा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राङदा ज्यानाले निश्चित आरेबा लिंकजुगुररि खाइमाइ क्लिक आलाउ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ह्याकिङ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(Hacking)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: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 अनाधिकृत रूपरि डिजिटल प्रणाली न्होङ्ना लाबा, तोडफोड लापिन्बा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अनलाइन घोटाला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(Scam)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: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ल्हानान प्रकारला ठगी -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टाङा ह्यो लाबा या व्यक्तिगत विवरण थेन कागजातजुगु दोन्ना लाबा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QR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कोडला प्रयोगग्याम लाबा घोटाला हिन्ना वा आहिन बिबा तामरि सतर्क ताउ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प्रमाणीकरण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पासवर्ड (अनलाइन प्रयोगलामा जटिल थेन मौलिक पासवर्ड) प्रयोग लाउ  </a:t>
            </a:r>
          </a:p>
          <a:p>
            <a:pPr lvl="2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गोर १० अङ्क वा चिन्ह, स्यान सङ्केत, होत्छेम ग्रेन थेन जाजा अक्षर डिक्ना लासि सोऊ 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याजुम्बिला छाप थेन लिस्याल राङ्बा बायोमेट्रिक प्रमाणीकरण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मल्टी-फ्याक्टर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(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गिक बिमा ल्हानान प्रमाण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)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उपकरण पहिचान (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endpoint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सुरक्षा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: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हानि लाबा तामग्याम  उपकरणदा सुर्छित थानो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)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सामाजिक सञ्जाल वा स्यान अनलाइन प्लेटफर्मरि अन्तरक्रिया लासिचिबा व्यक्तिला खास पहिचान सुनिश्चित लाउ।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DB6232A-C905-97C3-2B30-1DB91EFB8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0669" y="342900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table with numbers and letters&#10;&#10;Description automatically generated">
            <a:extLst>
              <a:ext uri="{FF2B5EF4-FFF2-40B4-BE49-F238E27FC236}">
                <a16:creationId xmlns:a16="http://schemas.microsoft.com/office/drawing/2014/main" id="{AE958C34-EC0F-4D36-8DF9-8249300377B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5467" y="1772281"/>
            <a:ext cx="3969038" cy="396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6799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ADA52-3BB3-2690-4214-4018C2B7C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मोबाइल प्रयोग लामा उपयोगी ताबा सुझाव </a:t>
            </a:r>
            <a:r>
              <a:rPr lang="ne-NP" dirty="0">
                <a:latin typeface="Pragya Manjari"/>
                <a:cs typeface="Pragya Manjari"/>
              </a:rPr>
              <a:t>: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 दिनाउनु अभ्यास लास्युगो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4D3F1-B6F0-E9C5-4BFF-289C4640B3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574" y="1825625"/>
            <a:ext cx="8920163" cy="4351338"/>
          </a:xfrm>
        </p:spPr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ङाच्छा खालाइसे प्रयोग लाबा (सेकेन्ड-ह्यान्ड) फोन प्रयोग लाबा बिमा ङाच्छा "फ्याक्ट्रि रिसेट” लाउ । चु लामा फोनरि मुबा मोकोन डाटा थेन सुचना मेटाप्‌तामुला।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राङ्ला एप्स थेन अपरेटिङ सिस्टमरि छार संस्करण अपडेट लासि अद्यावधिक लाउ।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राङला सिमकार्डला सेटिङ डिक्ना लाबारि वा एकाउन्टरि टाङा (ब्यालेन्स) भाबारि राङला सेमसे डाबा म्हिदा ज्हेन पाङो।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राङला पासवर्ड खाइमाइ स्यानदा आपाङो (होत्छेम जटिल पासवर्ड प्रयोग लाउ)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फोनदा जोगाबा लाबारि बाङ्बा खोल थेन स्क्रिन कभर थानो ।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फोन खालाइसे ह्यो लामा वा म्हामा फोनरि थान्बा व्यक्तिगत विवरणला मात्रादा च्याङ्ना लाउ।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FFD214-7B3E-02DF-CF75-7F59DF152C8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3737" y="2443163"/>
            <a:ext cx="2595151" cy="28003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A3205FD-2B70-15A9-7E6B-9449924ED8D2}"/>
              </a:ext>
            </a:extLst>
          </p:cNvPr>
          <p:cNvSpPr txBox="1"/>
          <p:nvPr/>
        </p:nvSpPr>
        <p:spPr>
          <a:xfrm>
            <a:off x="9890709" y="5433238"/>
            <a:ext cx="9140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</a:t>
            </a:r>
            <a:endParaRPr lang="en-US" sz="1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36369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ADA52-3BB3-2690-4214-4018C2B7C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प्रविधिला प्रयोग लामा सांस्कृतिक मान्यतारि सचेत तातोमुला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4D3F1-B6F0-E9C5-4BFF-289C4640B3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574" y="1825625"/>
            <a:ext cx="8920163" cy="4351338"/>
          </a:xfrm>
        </p:spPr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राङ आप्रवासी तामा हेन्छे ग्यात लाचिबा ग्लाला स्थानिय रिमठिम थेन नियमकानुनजुगु सेतोमुला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ल्हानान ह्युलरि केही ग्लाजुगुरि फोटो खिचाप आलाबा ठिक म्हानमुला बिगे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सरकारी भवन थेन सैनिक इलाका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प्लेन थेन विमानस्थल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दुर्घटना ताबा ग्लाजुगु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स्यान म्हिला गोपनीयताला सम्मान लाबान स्वीकृति आकिन्ना फोटो खिचाप आलाउ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विशेस सासि म्रिङकोला थेन थेत्माजुगुला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सेल्फि किन्मा राङले झेन किन्तोबा मुला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endParaRPr lang="ne-NP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3205FD-2B70-15A9-7E6B-9449924ED8D2}"/>
              </a:ext>
            </a:extLst>
          </p:cNvPr>
          <p:cNvSpPr txBox="1"/>
          <p:nvPr/>
        </p:nvSpPr>
        <p:spPr>
          <a:xfrm>
            <a:off x="10092907" y="5010544"/>
            <a:ext cx="1565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दुबईमा आप्रवासी श्रमिक </a:t>
            </a:r>
          </a:p>
          <a:p>
            <a:r>
              <a:rPr lang="ne-NP" sz="1200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</a:t>
            </a:r>
            <a:endParaRPr lang="en-US" sz="1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F4522C-B0CF-41AB-551B-B5C6AF352C8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3737" y="2475781"/>
            <a:ext cx="2702020" cy="2431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935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F567646A-BA14-B4A8-A89D-FB0F21FEC0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BFDDAAEF-87BF-040E-1459-A040DF2B6981}"/>
              </a:ext>
            </a:extLst>
          </p:cNvPr>
          <p:cNvSpPr txBox="1">
            <a:spLocks/>
          </p:cNvSpPr>
          <p:nvPr/>
        </p:nvSpPr>
        <p:spPr>
          <a:xfrm>
            <a:off x="2032000" y="1114426"/>
            <a:ext cx="103632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e-NP" sz="7200" dirty="0">
                <a:latin typeface="Kokila" panose="020B0604020202020204" pitchFamily="34" charset="0"/>
                <a:cs typeface="Kokila" panose="020B0604020202020204" pitchFamily="34" charset="0"/>
              </a:rPr>
              <a:t>न्हान</a:t>
            </a:r>
            <a:br>
              <a:rPr lang="en-US" sz="7200" dirty="0">
                <a:latin typeface="+mn-lt"/>
              </a:rPr>
            </a:br>
            <a:endParaRPr lang="en-US" sz="7200" dirty="0">
              <a:latin typeface="+mn-lt"/>
            </a:endParaRPr>
          </a:p>
        </p:txBody>
      </p:sp>
      <p:pic>
        <p:nvPicPr>
          <p:cNvPr id="7" name="Picture 2" descr="Discussion Images | Free Vectors, Stock Photos &amp; PSD">
            <a:extLst>
              <a:ext uri="{FF2B5EF4-FFF2-40B4-BE49-F238E27FC236}">
                <a16:creationId xmlns:a16="http://schemas.microsoft.com/office/drawing/2014/main" id="{82F47E4F-2367-1BAE-DD68-47FBA66CF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807656" y="683260"/>
            <a:ext cx="3598799" cy="235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50206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9DDF856-3DA4-41F3-EFAA-134C13B778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2628" y="390525"/>
            <a:ext cx="7607300" cy="2387600"/>
          </a:xfrm>
        </p:spPr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३. डिजिटल प्रविधिदा खेन्सि ज्यानाले प्रयोग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60933AA-F787-2ABD-C715-398BA2E70A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54200" y="5639594"/>
            <a:ext cx="7607300" cy="165576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2DA9C0-547F-C171-F495-C386687A67E8}"/>
              </a:ext>
            </a:extLst>
          </p:cNvPr>
          <p:cNvSpPr txBox="1"/>
          <p:nvPr/>
        </p:nvSpPr>
        <p:spPr>
          <a:xfrm>
            <a:off x="2392680" y="4079876"/>
            <a:ext cx="68105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i="1" dirty="0">
                <a:latin typeface="Kokila" panose="020B0604020202020204" pitchFamily="34" charset="0"/>
                <a:cs typeface="Kokila" panose="020B0604020202020204" pitchFamily="34" charset="0"/>
              </a:rPr>
              <a:t>“</a:t>
            </a:r>
            <a:r>
              <a:rPr lang="ne-NP" sz="3200" i="1" dirty="0">
                <a:latin typeface="Kokila" panose="020B0604020202020204" pitchFamily="34" charset="0"/>
                <a:cs typeface="Kokila" panose="020B0604020202020204" pitchFamily="34" charset="0"/>
              </a:rPr>
              <a:t>ज्यानाले सेमरि खेन्सि थेन म्हानसि डिजिटल प्रविधिला प्रयोग</a:t>
            </a:r>
            <a:r>
              <a:rPr lang="en-US" sz="3200" i="1" dirty="0">
                <a:latin typeface="Kokila" panose="020B0604020202020204" pitchFamily="34" charset="0"/>
                <a:cs typeface="Kokila" panose="020B0604020202020204" pitchFamily="34" charset="0"/>
              </a:rPr>
              <a:t>”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655D926-D27B-523F-22B0-B83466C3F69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9928" y="227487"/>
            <a:ext cx="2976908" cy="29468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5ECFD6D-6924-D658-F574-FC42FFD09C98}"/>
              </a:ext>
            </a:extLst>
          </p:cNvPr>
          <p:cNvSpPr txBox="1"/>
          <p:nvPr/>
        </p:nvSpPr>
        <p:spPr>
          <a:xfrm>
            <a:off x="9266016" y="3166442"/>
            <a:ext cx="22308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0699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1388-BC7D-0611-6A78-DB32AF2AB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प्रविधिदा ज्यानाले खेन्सि प्रयोग लातोबा ग्रेन उपायजुगु </a:t>
            </a:r>
            <a:r>
              <a:rPr lang="ne-NP" dirty="0">
                <a:latin typeface="Pragya Manjari"/>
                <a:cs typeface="Pragya Manjari"/>
              </a:rPr>
              <a:t>: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तिला लाबा ?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B44A7-6452-A64E-50D8-9530E0292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455" y="1652005"/>
            <a:ext cx="7576594" cy="4679346"/>
          </a:xfrm>
        </p:spPr>
        <p:txBody>
          <a:bodyPr>
            <a:normAutofit fontScale="85000" lnSpcReduction="2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राङदा तोबा आनुसारला उत्पादनशील सोसि प्रयोग लाउ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कम्पनी वा सरकारसे  पाङ्बा आन्सार प्रयोग लाबारि बाध्य आरे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अनलाइनरि राङ्से पाङ्बा थेन ब्रिबा तामरि सचेत ताउ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राङ्से  प्रयोग लाबा प्रविधि थेन एप्स प्रयोग लाबा तामरि तोदे जानकारी थानो </a:t>
            </a:r>
          </a:p>
          <a:p>
            <a:pPr lvl="1"/>
            <a:r>
              <a:rPr lang="ne-NP" sz="2600" dirty="0">
                <a:latin typeface="Kokila" panose="020B0604020202020204" pitchFamily="34" charset="0"/>
                <a:cs typeface="Kokila" panose="020B0604020202020204" pitchFamily="34" charset="0"/>
              </a:rPr>
              <a:t>नियम थेन  सर्तजुगु ज्यानाले डोगो </a:t>
            </a:r>
            <a:endParaRPr lang="en-US" sz="26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sz="2600" dirty="0">
                <a:latin typeface="Kokila" panose="020B0604020202020204" pitchFamily="34" charset="0"/>
                <a:cs typeface="Kokila" panose="020B0604020202020204" pitchFamily="34" charset="0"/>
              </a:rPr>
              <a:t>सेटिङजुगु डिक्ना लाउ 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म्हान तोबा तामजुगु </a:t>
            </a:r>
            <a:r>
              <a:rPr lang="ne-NP" dirty="0">
                <a:latin typeface="Pragya Manjari"/>
                <a:cs typeface="Pragya Manjari"/>
              </a:rPr>
              <a:t>: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 तिरेम अनलाइरि पोस्ट लाबा ताम खाइमाइ मेटापआताबा </a:t>
            </a:r>
            <a:b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</a:b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लासि खानाइ न खानाइ चिमुला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सामाजिक सञ्जालला प्रयोग लामा संवेदनशील थेन विनम्र ताउ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खाइमा गिक डिजिटल प्रविधिग्याम थारिङ ताउ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गिक बिमा ल्हानान इमेल थेन प्रयोगकर्ताला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ID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सोबा तामरि म्हानो (किनमेल लाबारि  आइडि गिक जेन थानो)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होत्छेम आपत्त्कालीन प्रयोग लाबारि फोनदा ‘स्वच्छ’ थानो ।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4" name="Picture 2" descr="Top 12 Most Popular Social Media Sites In 2022">
            <a:extLst>
              <a:ext uri="{FF2B5EF4-FFF2-40B4-BE49-F238E27FC236}">
                <a16:creationId xmlns:a16="http://schemas.microsoft.com/office/drawing/2014/main" id="{13759414-63FA-E344-322B-4AB5E9A68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33654" y="2338086"/>
            <a:ext cx="4226851" cy="2377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03263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1388-BC7D-0611-6A78-DB32AF2AB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प्रविधिदा खेन्सि प्रयोग लातोबा ग्रेन उपायजुगु </a:t>
            </a:r>
            <a:r>
              <a:rPr lang="ne-NP" dirty="0">
                <a:latin typeface="Pragya Manjari"/>
                <a:cs typeface="Pragya Manjari"/>
              </a:rPr>
              <a:t>: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तिला आलाबा 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B44A7-6452-A64E-50D8-9530E0292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635844"/>
            <a:ext cx="7529521" cy="4761156"/>
          </a:xfrm>
        </p:spPr>
        <p:txBody>
          <a:bodyPr>
            <a:normAutofit fontScale="85000" lnSpcReduction="2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राङदा सेम आनिबाजुगु खाल्दामानसे च्याबारि ताबा लासि तिल्दामान ताम पोस्ट आलाउ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राङसे लाबा पोस्ट खालासे च्याबारि खाम्ला ?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राङ्ला न्हाङतामजुगु प्राइभेसि सेटिङरि डिक्ना लाउ 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राङला सेम आछुमा वा सेम आताबा दुयुरि पोस्ट आलाउ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राङ्दा विश्वास आरेबा वा शंका ताबा खाचिबाइ मेसेज वा लिंक खाइमाइ आठुङो, जोवाफ आपिनो</a:t>
            </a:r>
            <a:b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</a:br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 विशेस लासि बैंकसे पित्पा राङबा म्राङ्बा मेसेजजुगु</a:t>
            </a:r>
            <a:endParaRPr lang="en-US" sz="1800" dirty="0">
              <a:highlight>
                <a:srgbClr val="FFFF00"/>
              </a:highlight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sz="2000" dirty="0">
                <a:latin typeface="Kokila" panose="020B0604020202020204" pitchFamily="34" charset="0"/>
                <a:cs typeface="Kokila" panose="020B0604020202020204" pitchFamily="34" charset="0"/>
              </a:rPr>
              <a:t>राङला दुयुदा खेरो आलाउ </a:t>
            </a:r>
            <a:endParaRPr lang="en-US" sz="20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sz="1800" dirty="0">
                <a:latin typeface="Kokila" panose="020B0604020202020204" pitchFamily="34" charset="0"/>
                <a:cs typeface="Kokila" panose="020B0604020202020204" pitchFamily="34" charset="0"/>
              </a:rPr>
              <a:t>सामाजिक सञ्जाल ग्याम अनलाइन गेम क्लाङ्सि  </a:t>
            </a:r>
          </a:p>
          <a:p>
            <a:pPr lvl="1"/>
            <a:r>
              <a:rPr lang="ne-NP" sz="1800" dirty="0">
                <a:latin typeface="Kokila" panose="020B0604020202020204" pitchFamily="34" charset="0"/>
                <a:cs typeface="Kokila" panose="020B0604020202020204" pitchFamily="34" charset="0"/>
              </a:rPr>
              <a:t>टाङारि अनलाइन जुवातास  कलाङसि </a:t>
            </a:r>
          </a:p>
          <a:p>
            <a:pPr lvl="1"/>
            <a:r>
              <a:rPr lang="ne-NP" sz="1800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हिंसा </a:t>
            </a:r>
          </a:p>
          <a:p>
            <a:r>
              <a:rPr lang="ne-NP" sz="2000" dirty="0">
                <a:latin typeface="Kokila" panose="020B0604020202020204" pitchFamily="34" charset="0"/>
                <a:cs typeface="Kokila" panose="020B0604020202020204" pitchFamily="34" charset="0"/>
              </a:rPr>
              <a:t>टाङा बर्बाद आलाउ </a:t>
            </a:r>
            <a:endParaRPr lang="en-US" sz="20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sz="1800" dirty="0">
                <a:latin typeface="Kokila" panose="020B0604020202020204" pitchFamily="34" charset="0"/>
                <a:cs typeface="Kokila" panose="020B0604020202020204" pitchFamily="34" charset="0"/>
              </a:rPr>
              <a:t>पाङ्गे टिकटकरि गिफ्ट पिन्सि </a:t>
            </a:r>
            <a:endParaRPr lang="en-US" sz="18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sz="2000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प्रविधिला जोखिम आकिन्गो </a:t>
            </a:r>
            <a:endParaRPr lang="en-US" sz="20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sz="1800" dirty="0">
                <a:latin typeface="Kokila" panose="020B0604020202020204" pitchFamily="34" charset="0"/>
                <a:cs typeface="Kokila" panose="020B0604020202020204" pitchFamily="34" charset="0"/>
              </a:rPr>
              <a:t>पाङगे, क्रिप्टो मुद्रारि लगानि</a:t>
            </a:r>
            <a:endParaRPr lang="en-US" sz="18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sz="2000" dirty="0">
                <a:latin typeface="Kokila" panose="020B0604020202020204" pitchFamily="34" charset="0"/>
                <a:cs typeface="Kokila" panose="020B0604020202020204" pitchFamily="34" charset="0"/>
              </a:rPr>
              <a:t>ङोआसेबा ‘ट्रोल’ला आक्रमणग्याम थारेङ चिउ </a:t>
            </a:r>
            <a:r>
              <a:rPr lang="en-US" sz="2000" dirty="0">
                <a:latin typeface="Kokila" panose="020B0604020202020204" pitchFamily="34" charset="0"/>
                <a:cs typeface="Kokila" panose="020B0604020202020204" pitchFamily="34" charset="0"/>
              </a:rPr>
              <a:t>– </a:t>
            </a:r>
            <a:r>
              <a:rPr lang="ne-NP" sz="2000" dirty="0">
                <a:latin typeface="Kokila" panose="020B0604020202020204" pitchFamily="34" charset="0"/>
                <a:cs typeface="Kokila" panose="020B0604020202020204" pitchFamily="34" charset="0"/>
              </a:rPr>
              <a:t>होराङ्बा आक्रमण तासाम खाइमाइ  उत्तेजित तासि प्रतिक्रिया आपिनो ।</a:t>
            </a:r>
            <a:endParaRPr lang="en-US" sz="20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sz="1700" dirty="0">
                <a:latin typeface="Kokila" panose="020B0604020202020204" pitchFamily="34" charset="0"/>
                <a:cs typeface="Kokila" panose="020B0604020202020204" pitchFamily="34" charset="0"/>
              </a:rPr>
              <a:t>चुसे ल्हानान न्होङना लामुला ।  </a:t>
            </a:r>
            <a:endParaRPr lang="en-US" sz="17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endParaRPr lang="en-US" sz="20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EAC8AD-0BB4-4B1D-C76C-4DB555B50DD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7722" y="1825625"/>
            <a:ext cx="2857500" cy="3810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6829AD3-888B-48C5-CC25-990C171E7D99}"/>
              </a:ext>
            </a:extLst>
          </p:cNvPr>
          <p:cNvSpPr txBox="1"/>
          <p:nvPr/>
        </p:nvSpPr>
        <p:spPr>
          <a:xfrm>
            <a:off x="9337773" y="5722163"/>
            <a:ext cx="9140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2903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F567646A-BA14-B4A8-A89D-FB0F21FEC0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9E9C408A-E6A4-3D71-981E-FE884BF95A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2000" y="1114426"/>
            <a:ext cx="10363200" cy="2387600"/>
          </a:xfrm>
        </p:spPr>
        <p:txBody>
          <a:bodyPr>
            <a:normAutofit/>
          </a:bodyPr>
          <a:lstStyle/>
          <a:p>
            <a:r>
              <a:rPr lang="ne-NP" sz="7200" dirty="0">
                <a:latin typeface="Kokila" panose="020B0604020202020204" pitchFamily="34" charset="0"/>
                <a:cs typeface="Kokila" panose="020B0604020202020204" pitchFamily="34" charset="0"/>
              </a:rPr>
              <a:t> न्हान</a:t>
            </a:r>
            <a:br>
              <a:rPr lang="en-US" sz="7200" dirty="0">
                <a:solidFill>
                  <a:srgbClr val="00B050"/>
                </a:solidFill>
                <a:latin typeface="+mn-lt"/>
              </a:rPr>
            </a:br>
            <a:endParaRPr lang="en-US" sz="7200" dirty="0">
              <a:solidFill>
                <a:srgbClr val="00B050"/>
              </a:solidFill>
              <a:latin typeface="+mn-lt"/>
            </a:endParaRPr>
          </a:p>
        </p:txBody>
      </p:sp>
      <p:pic>
        <p:nvPicPr>
          <p:cNvPr id="7" name="Picture 2" descr="Discussion Images | Free Vectors, Stock Photos &amp; PSD">
            <a:extLst>
              <a:ext uri="{FF2B5EF4-FFF2-40B4-BE49-F238E27FC236}">
                <a16:creationId xmlns:a16="http://schemas.microsoft.com/office/drawing/2014/main" id="{AAD8F5DE-7B91-956B-E21D-0D7D26455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807656" y="683260"/>
            <a:ext cx="3598799" cy="235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94222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9DDF856-3DA4-41F3-EFAA-134C13B778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2628" y="390525"/>
            <a:ext cx="6159504" cy="2387600"/>
          </a:xfrm>
        </p:spPr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४. डिजिटल प्रविधिको गोपनीय प्रयोग 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74DF5A-4FCE-266A-C1D3-776BE6FEAE75}"/>
              </a:ext>
            </a:extLst>
          </p:cNvPr>
          <p:cNvSpPr txBox="1"/>
          <p:nvPr/>
        </p:nvSpPr>
        <p:spPr>
          <a:xfrm>
            <a:off x="8301244" y="5801770"/>
            <a:ext cx="32195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https://www.telegraph.co.uk/news/2018/11/06/chinese-surveillance-grows-stronger-technology-can-recognise/</a:t>
            </a:r>
            <a:r>
              <a:rPr lang="en-US" sz="1000" dirty="0"/>
              <a:t>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B52147-D110-B742-7AC4-0C40DB3D9983}"/>
              </a:ext>
            </a:extLst>
          </p:cNvPr>
          <p:cNvSpPr/>
          <p:nvPr/>
        </p:nvSpPr>
        <p:spPr>
          <a:xfrm>
            <a:off x="7662441" y="6268014"/>
            <a:ext cx="52750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See also video at </a:t>
            </a:r>
            <a:r>
              <a:rPr lang="en-US" sz="12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https://www.facebook.com/scmp/videos/246038106344865/?t=34</a:t>
            </a:r>
            <a:endParaRPr lang="en-US" sz="1200" dirty="0"/>
          </a:p>
        </p:txBody>
      </p:sp>
      <p:pic>
        <p:nvPicPr>
          <p:cNvPr id="3" name="Picture 2" descr="Smart Cities World - AI and Machine Learning - AI expands capabilities of  surveillance and public safety tech">
            <a:extLst>
              <a:ext uri="{FF2B5EF4-FFF2-40B4-BE49-F238E27FC236}">
                <a16:creationId xmlns:a16="http://schemas.microsoft.com/office/drawing/2014/main" id="{9795365F-6C5C-FCA7-488E-9B94D779D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62441" y="128321"/>
            <a:ext cx="4370779" cy="2907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FA8038-6097-AFCE-25C5-4D36D6BA20EC}"/>
              </a:ext>
            </a:extLst>
          </p:cNvPr>
          <p:cNvSpPr txBox="1"/>
          <p:nvPr/>
        </p:nvSpPr>
        <p:spPr>
          <a:xfrm>
            <a:off x="7861906" y="3085670"/>
            <a:ext cx="44375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https://www.smartcitiesworld.net/ai-and-machine-learning/ai-and-machine-learning/ai-expands-capabilities-of-surveillance-and-public-safety-tech</a:t>
            </a:r>
            <a:r>
              <a:rPr lang="en-US" sz="1000" dirty="0"/>
              <a:t> 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F8F09A9-AD8E-9766-F91E-DA5281778FF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581400" y="4079875"/>
            <a:ext cx="5025656" cy="991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i="1" dirty="0">
                <a:latin typeface="Kokila" panose="020B0604020202020204" pitchFamily="34" charset="0"/>
                <a:cs typeface="Kokila" panose="020B0604020202020204" pitchFamily="34" charset="0"/>
              </a:rPr>
              <a:t>“</a:t>
            </a:r>
            <a:r>
              <a:rPr lang="ne-NP" sz="3200" i="1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प्रविधिदा भरपर्दो थेन गोपनीय रूपरि प्रयोग लाऊ</a:t>
            </a:r>
            <a:r>
              <a:rPr lang="en-US" sz="3200" i="1" dirty="0">
                <a:latin typeface="Kokila" panose="020B0604020202020204" pitchFamily="34" charset="0"/>
                <a:cs typeface="Kokila" panose="020B0604020202020204" pitchFamily="34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726085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1388-BC7D-0611-6A78-DB32AF2AB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प्रविधिला सुरक्षित प्रयोगला ग्रेन उपायजुगु – सामाजिक आचरण 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B44A7-6452-A64E-50D8-9530E0292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3700"/>
            <a:ext cx="8521700" cy="4686299"/>
          </a:xfrm>
        </p:spPr>
        <p:txBody>
          <a:bodyPr>
            <a:normAutofit/>
          </a:bodyPr>
          <a:lstStyle/>
          <a:p>
            <a:pPr lvl="1"/>
            <a:r>
              <a:rPr lang="ne-NP" sz="3200" dirty="0">
                <a:latin typeface="Kokila" panose="020B0604020202020204" pitchFamily="34" charset="0"/>
                <a:cs typeface="Kokila" panose="020B0604020202020204" pitchFamily="34" charset="0"/>
              </a:rPr>
              <a:t>खालाग्याम सुरक्षित थेन गोप्य चिबा ?</a:t>
            </a:r>
          </a:p>
          <a:p>
            <a:pPr lvl="2"/>
            <a:r>
              <a:rPr lang="ne-NP" sz="2800" dirty="0">
                <a:latin typeface="Kokila" panose="020B0604020202020204" pitchFamily="34" charset="0"/>
                <a:cs typeface="Kokila" panose="020B0604020202020204" pitchFamily="34" charset="0"/>
              </a:rPr>
              <a:t>सरकार</a:t>
            </a:r>
          </a:p>
          <a:p>
            <a:pPr lvl="3"/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राङ्से म्हान्गो मोबाइल उपकरणजुगु निगरानी लाबारि प्रयोग लामुला  </a:t>
            </a:r>
            <a:endParaRPr lang="en-US" sz="24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sz="2800" dirty="0">
                <a:latin typeface="Kokila" panose="020B0604020202020204" pitchFamily="34" charset="0"/>
                <a:cs typeface="Kokila" panose="020B0604020202020204" pitchFamily="34" charset="0"/>
              </a:rPr>
              <a:t>निजि कम्पनी </a:t>
            </a:r>
            <a:endParaRPr lang="en-US" sz="28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3"/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म्हान्तोबा ताम </a:t>
            </a:r>
            <a:r>
              <a:rPr lang="ne-NP" sz="2400" dirty="0">
                <a:latin typeface="Pragya Manjari"/>
                <a:cs typeface="Pragya Manjari"/>
              </a:rPr>
              <a:t>: </a:t>
            </a:r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ल्हानान सामाजिक मिडिया कम्पनीजुगुसे आइ ङा राङ्बासे होस्नोन दोन्बा डाटाग्याम नोन  टाङा सोबा लामुला !</a:t>
            </a:r>
            <a:endParaRPr lang="en-US" sz="24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2"/>
            <a:r>
              <a:rPr lang="ne-NP" sz="2800" dirty="0">
                <a:latin typeface="Kokila" panose="020B0604020202020204" pitchFamily="34" charset="0"/>
                <a:cs typeface="Kokila" panose="020B0604020202020204" pitchFamily="34" charset="0"/>
              </a:rPr>
              <a:t>स्यान्दो म्हि </a:t>
            </a:r>
            <a:endParaRPr lang="en-US" sz="28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3"/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खालाइ खालाइसे डिजिटल प्रविधिला प्रयोग लासि ह्याङदा ङ्याक्पारि म्हाइमुला  </a:t>
            </a:r>
            <a:endParaRPr lang="en-US" sz="24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endParaRPr lang="en-US" sz="3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DAA1A0-A60A-7861-DCA6-84B8B3BD23D5}"/>
              </a:ext>
            </a:extLst>
          </p:cNvPr>
          <p:cNvSpPr txBox="1"/>
          <p:nvPr/>
        </p:nvSpPr>
        <p:spPr>
          <a:xfrm>
            <a:off x="10144968" y="5706898"/>
            <a:ext cx="9140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C7BA0E-7C10-9448-8D12-90BDC324169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31401" y="1986455"/>
            <a:ext cx="2166478" cy="357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9876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1388-BC7D-0611-6A78-DB32AF2AB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प्रविधिला सुरक्षित प्रयोगला ग्रेन उपायजुगु </a:t>
            </a:r>
            <a:r>
              <a:rPr lang="ne-NP" dirty="0">
                <a:latin typeface="Pragya Manjari"/>
                <a:cs typeface="Pragya Manjari"/>
              </a:rPr>
              <a:t>: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 व्यावहारिक ताम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B44A7-6452-A64E-50D8-9530E0292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18185" cy="4351338"/>
          </a:xfrm>
        </p:spPr>
        <p:txBody>
          <a:bodyPr>
            <a:normAutofit fontScale="92500" lnSpcReduction="10000"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राङसे प्रयोग लाबा सफ्टवेयरदा खाम्देदोना अद्यावधिक अपडेट लाथानो </a:t>
            </a:r>
            <a:endParaRPr lang="en-GB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एप्सला दोक्से बिमा लिसाङला संस्करणजुगुरि सुरक्षाला प्रावधान सुधार लाबा तामुला </a:t>
            </a:r>
            <a:endParaRPr lang="en-GB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सम्भव मुबागादे अनुमतिजुगु (कुकिज) बन्द लाउ  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आरेना आताबा कुकिजजुगुदा थान्बा (वा मोकोन कुकिजदा अस्वीकार “रिजेक्ट” लाउ)</a:t>
            </a: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चुराङ लामा अनलाइनरि लाबा मोकोन ग्येला विवरण अनुमति आपिन्बा कम्पनीजुगुरि आदोमुला</a:t>
            </a:r>
          </a:p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भर्चुअल प्राइभेट नेटवर्क (भीपीएन</a:t>
            </a:r>
            <a:r>
              <a:rPr lang="en-GB" dirty="0">
                <a:latin typeface="Kokila" panose="020B0604020202020204" pitchFamily="34" charset="0"/>
                <a:cs typeface="Kokila" panose="020B0604020202020204" pitchFamily="34" charset="0"/>
              </a:rPr>
              <a:t>)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ला प्रयोग लासि इन्टरनेट चलापलाबाला ताम</a:t>
            </a:r>
            <a:endParaRPr lang="en-GB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चुराङ्बा नेटवर्कसे प्रयोगकर्ताला डिजिटल ग्ला थेन पहिचान सुम्मुला होत्छेम “अज्ञात” सोमुला ।  </a:t>
            </a:r>
            <a:endParaRPr lang="en-GB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endParaRPr lang="en-GB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457200" lvl="1" indent="0">
              <a:buNone/>
            </a:pPr>
            <a:endParaRPr lang="en-GB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ABDACF-CFAE-31B8-A18A-81FF9619E5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9162" y="1825625"/>
            <a:ext cx="3190876" cy="38014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A6B841-1479-3C9F-3A76-2259A92904D3}"/>
              </a:ext>
            </a:extLst>
          </p:cNvPr>
          <p:cNvSpPr txBox="1"/>
          <p:nvPr/>
        </p:nvSpPr>
        <p:spPr>
          <a:xfrm>
            <a:off x="9544893" y="5710235"/>
            <a:ext cx="13612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9146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F567646A-BA14-B4A8-A89D-FB0F21FEC0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091F424C-FCA5-C1D5-507E-F184F8188D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2000" y="1114426"/>
            <a:ext cx="10363200" cy="2387600"/>
          </a:xfrm>
        </p:spPr>
        <p:txBody>
          <a:bodyPr>
            <a:normAutofit/>
          </a:bodyPr>
          <a:lstStyle/>
          <a:p>
            <a:r>
              <a:rPr lang="ne-NP" sz="7200" dirty="0">
                <a:latin typeface="Kokila" panose="020B0604020202020204" pitchFamily="34" charset="0"/>
                <a:cs typeface="Kokila" panose="020B0604020202020204" pitchFamily="34" charset="0"/>
              </a:rPr>
              <a:t>न्हान</a:t>
            </a:r>
            <a:br>
              <a:rPr lang="en-US" sz="7200" dirty="0">
                <a:latin typeface="+mn-lt"/>
              </a:rPr>
            </a:br>
            <a:endParaRPr lang="en-US" sz="7200" dirty="0">
              <a:latin typeface="+mn-lt"/>
            </a:endParaRPr>
          </a:p>
        </p:txBody>
      </p:sp>
      <p:pic>
        <p:nvPicPr>
          <p:cNvPr id="7" name="Picture 2" descr="Discussion Images | Free Vectors, Stock Photos &amp; PSD">
            <a:extLst>
              <a:ext uri="{FF2B5EF4-FFF2-40B4-BE49-F238E27FC236}">
                <a16:creationId xmlns:a16="http://schemas.microsoft.com/office/drawing/2014/main" id="{998223E5-8EC2-E349-D10D-958E3E314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807656" y="683260"/>
            <a:ext cx="3598799" cy="235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38492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CEAB329-231E-F5E8-A16D-B40005EB29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टा ताम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: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म्हान्गो</a:t>
            </a:r>
            <a:b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</a:b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4877EBA-C1F1-86C6-31DD-C41F048932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32760" y="3918509"/>
            <a:ext cx="5815965" cy="1817127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e-NP" sz="4000" b="1" dirty="0">
                <a:latin typeface="Kokila" panose="020B0604020202020204" pitchFamily="34" charset="0"/>
                <a:cs typeface="Kokila" panose="020B0604020202020204" pitchFamily="34" charset="0"/>
              </a:rPr>
              <a:t>तिला चु सुरछित मुला 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e-NP" sz="4000" b="1" dirty="0">
                <a:latin typeface="Kokila" panose="020B0604020202020204" pitchFamily="34" charset="0"/>
                <a:cs typeface="Kokila" panose="020B0604020202020204" pitchFamily="34" charset="0"/>
              </a:rPr>
              <a:t>तिला चु विवेकपूर्ण मुला ? </a:t>
            </a:r>
            <a:endParaRPr lang="en-US" sz="4000" b="1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e-NP" sz="4000" b="1" dirty="0">
                <a:latin typeface="Kokila" panose="020B0604020202020204" pitchFamily="34" charset="0"/>
                <a:cs typeface="Kokila" panose="020B0604020202020204" pitchFamily="34" charset="0"/>
              </a:rPr>
              <a:t>तिला चु गोपनीय थेन भरपर्दो मुला ?</a:t>
            </a:r>
            <a:endParaRPr lang="en-US" sz="4000" b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DE9920-C5C8-F181-0AA9-DA3CC35067E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7165" y="329784"/>
            <a:ext cx="4060435" cy="28747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E26DF2-F1DC-1ECB-C516-5DA8BC51531B}"/>
              </a:ext>
            </a:extLst>
          </p:cNvPr>
          <p:cNvSpPr txBox="1"/>
          <p:nvPr/>
        </p:nvSpPr>
        <p:spPr>
          <a:xfrm>
            <a:off x="8566779" y="3196286"/>
            <a:ext cx="9140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200" i="1" dirty="0">
                <a:latin typeface="Kokila" panose="020B0604020202020204" pitchFamily="34" charset="0"/>
                <a:cs typeface="Kokila" panose="020B0604020202020204" pitchFamily="34" charset="0"/>
              </a:rPr>
              <a:t>स्रोतः टिम अनविन</a:t>
            </a:r>
            <a:endParaRPr lang="en-US" sz="1200" i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543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8F3C6-070E-FC0E-76D9-0716CAD8A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सेमरि थान्तोबा तामजुगु </a:t>
            </a:r>
            <a:r>
              <a:rPr lang="en-US" dirty="0">
                <a:latin typeface="Kokila" panose="020B0604020202020204" pitchFamily="34" charset="0"/>
                <a:cs typeface="Kokila" panose="020B0604020202020204" pitchFamily="34" charset="0"/>
              </a:rPr>
              <a:t>: </a:t>
            </a:r>
            <a:r>
              <a:rPr lang="ne-NP" dirty="0">
                <a:latin typeface="Kokila" panose="020B0604020202020204" pitchFamily="34" charset="0"/>
                <a:cs typeface="Kokila" panose="020B0604020202020204" pitchFamily="34" charset="0"/>
              </a:rPr>
              <a:t>सुरक्षित, विवेकपूर्ण थेन गोपनीय हिन्ना</a:t>
            </a:r>
            <a:endParaRPr lang="en-US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F12C141-9048-AB41-262A-3FE3631D016F}"/>
              </a:ext>
            </a:extLst>
          </p:cNvPr>
          <p:cNvSpPr txBox="1">
            <a:spLocks/>
          </p:cNvSpPr>
          <p:nvPr/>
        </p:nvSpPr>
        <p:spPr>
          <a:xfrm>
            <a:off x="839789" y="1681163"/>
            <a:ext cx="5157787" cy="547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e-NP" b="1" dirty="0">
                <a:latin typeface="Kokila" panose="020B0604020202020204" pitchFamily="34" charset="0"/>
                <a:cs typeface="Kokila" panose="020B0604020202020204" pitchFamily="34" charset="0"/>
              </a:rPr>
              <a:t>तिक लाउ </a:t>
            </a:r>
            <a:endParaRPr lang="en-US" b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D92A138-C658-6F7E-C016-2D8F3D2AFE5B}"/>
              </a:ext>
            </a:extLst>
          </p:cNvPr>
          <p:cNvSpPr txBox="1">
            <a:spLocks/>
          </p:cNvSpPr>
          <p:nvPr/>
        </p:nvSpPr>
        <p:spPr>
          <a:xfrm>
            <a:off x="839789" y="2447924"/>
            <a:ext cx="5157787" cy="346551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प्रविधिदा खाराङले लातोबा ज्यानाले लोपो  </a:t>
            </a:r>
          </a:p>
          <a:p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खालाइसे आसेबा जटिल थेन बाङबा पासवर्ड थानो </a:t>
            </a:r>
          </a:p>
          <a:p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गिक बिमा ल्हानान प्रमाणीकरणला उपाय प्रयोग लाउ</a:t>
            </a:r>
          </a:p>
          <a:p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राङसे प्रयोग लाबा एप्स थेन सफ्टवेयर प्रणाली बेलाबेलारि अपडेट लाउ </a:t>
            </a:r>
          </a:p>
          <a:p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सामाजिक सञ्जालरि सचेत ताउ थेन बिनम्र ताउ  </a:t>
            </a:r>
          </a:p>
          <a:p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प्रविधिरि ल्हानान आचिउ। 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D615A48-5985-48BA-095C-81BB82C4DF10}"/>
              </a:ext>
            </a:extLst>
          </p:cNvPr>
          <p:cNvSpPr txBox="1">
            <a:spLocks/>
          </p:cNvSpPr>
          <p:nvPr/>
        </p:nvSpPr>
        <p:spPr>
          <a:xfrm>
            <a:off x="6172201" y="1681163"/>
            <a:ext cx="5183188" cy="54768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e-NP" b="1" dirty="0">
                <a:latin typeface="Kokila" panose="020B0604020202020204" pitchFamily="34" charset="0"/>
                <a:cs typeface="Kokila" panose="020B0604020202020204" pitchFamily="34" charset="0"/>
              </a:rPr>
              <a:t>तिक आलाउ</a:t>
            </a:r>
            <a:endParaRPr lang="en-US" b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A0F9C97-842D-ABE8-C961-86ABBA159542}"/>
              </a:ext>
            </a:extLst>
          </p:cNvPr>
          <p:cNvSpPr txBox="1">
            <a:spLocks/>
          </p:cNvSpPr>
          <p:nvPr/>
        </p:nvSpPr>
        <p:spPr>
          <a:xfrm>
            <a:off x="6172200" y="2447922"/>
            <a:ext cx="5532119" cy="346551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राङला पासवर्ड स्यानदा आपाङो </a:t>
            </a:r>
          </a:p>
          <a:p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खाम्दे दोना डिजिटल प्रविधिला प्रयोग आलाउ </a:t>
            </a:r>
          </a:p>
          <a:p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राङसे आसेबा अपरिचित मेसेजजुगु आच्यागो</a:t>
            </a:r>
            <a:r>
              <a:rPr lang="en-US" sz="2400" dirty="0">
                <a:latin typeface="Kokila" panose="020B0604020202020204" pitchFamily="34" charset="0"/>
                <a:cs typeface="Kokila" panose="020B0604020202020204" pitchFamily="34" charset="0"/>
              </a:rPr>
              <a:t>/</a:t>
            </a:r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जवाफ आपिनो</a:t>
            </a:r>
          </a:p>
          <a:p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डिजिटल प्रविधि थेन सामाजिक सञ्जालग्याम राङला औकात बिमा ल्हाना  टाङा खर्च आलाउ</a:t>
            </a:r>
          </a:p>
          <a:p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ङोआसेबा अपरिचित म्हिदा अनलाइनग्याम टाङा वा महत्त्वपूर्ण कागजात आपितो </a:t>
            </a:r>
          </a:p>
          <a:p>
            <a:r>
              <a:rPr lang="ne-NP" sz="2400" dirty="0">
                <a:latin typeface="Kokila" panose="020B0604020202020204" pitchFamily="34" charset="0"/>
                <a:cs typeface="Kokila" panose="020B0604020202020204" pitchFamily="34" charset="0"/>
              </a:rPr>
              <a:t>राङदा सेम आनिबा खालदामानसे च्याबारि ताबा लासि तिकदामान ताम अनलाइनरि पोष्ट आलाउ ।</a:t>
            </a:r>
            <a:endParaRPr lang="en-US" sz="24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2050" name="Picture 2">
            <a:hlinkClick r:id="rId2"/>
            <a:extLst>
              <a:ext uri="{FF2B5EF4-FFF2-40B4-BE49-F238E27FC236}">
                <a16:creationId xmlns:a16="http://schemas.microsoft.com/office/drawing/2014/main" id="{50280EB5-AEE6-0793-19C3-55A8A609A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7313" y="1620043"/>
            <a:ext cx="608806" cy="608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hlinkClick r:id="rId4"/>
            <a:extLst>
              <a:ext uri="{FF2B5EF4-FFF2-40B4-BE49-F238E27FC236}">
                <a16:creationId xmlns:a16="http://schemas.microsoft.com/office/drawing/2014/main" id="{48C4938E-C0CB-FC95-4984-4519846EE6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27269" y="1571626"/>
            <a:ext cx="608806" cy="608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92750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DD4B90C-A843-19C8-469D-F8F325667B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9120" y="486743"/>
            <a:ext cx="6085840" cy="2042145"/>
          </a:xfrm>
        </p:spPr>
        <p:txBody>
          <a:bodyPr>
            <a:noAutofit/>
          </a:bodyPr>
          <a:lstStyle/>
          <a:p>
            <a:r>
              <a:rPr lang="ne-NP" sz="48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चु तालिम लाबा साइस्येला विकास (२०२२ - २३) </a:t>
            </a:r>
            <a:endParaRPr lang="en-US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 (Body CS)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E58DB1C-19CE-2015-F1E9-39C145564D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5200" y="3983658"/>
            <a:ext cx="5025656" cy="2042145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 err="1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AuraEd</a:t>
            </a:r>
            <a:r>
              <a:rPr lang="en-US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, </a:t>
            </a:r>
            <a:r>
              <a:rPr lang="ne-NP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हाम्रोपात्रो</a:t>
            </a:r>
            <a:r>
              <a:rPr lang="en-US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, </a:t>
            </a:r>
            <a:r>
              <a:rPr lang="en-US" sz="3200" dirty="0" err="1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Helvetas</a:t>
            </a:r>
            <a:r>
              <a:rPr lang="en-US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 </a:t>
            </a:r>
            <a:r>
              <a:rPr lang="en-US" sz="3200" dirty="0" err="1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SaMi</a:t>
            </a:r>
            <a:r>
              <a:rPr lang="en-US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, NNSM, </a:t>
            </a:r>
            <a:r>
              <a:rPr lang="ne-NP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पौरखी</a:t>
            </a:r>
            <a:r>
              <a:rPr lang="en-US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, </a:t>
            </a:r>
            <a:r>
              <a:rPr lang="en-US" sz="3200" dirty="0"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PNCC, NIC, NISER, 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याम्बुरि मुबा </a:t>
            </a:r>
            <a:r>
              <a:rPr lang="en-US" sz="32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UNESCO </a:t>
            </a:r>
            <a:r>
              <a:rPr lang="ne-NP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कार्यालय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, </a:t>
            </a:r>
            <a:r>
              <a:rPr lang="ne-NP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उज्यालो</a:t>
            </a:r>
            <a:r>
              <a:rPr lang="en-US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, 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गण्डकी विश्वविद्यालय, </a:t>
            </a:r>
            <a:r>
              <a:rPr lang="en-US" sz="3200" dirty="0">
                <a:latin typeface="Kokila" panose="020B0604020202020204" pitchFamily="34" charset="0"/>
                <a:ea typeface="Calibri" panose="020F0502020204030204" pitchFamily="34" charset="0"/>
              </a:rPr>
              <a:t>MRC 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पोखरा, र </a:t>
            </a:r>
            <a:r>
              <a:rPr lang="en-US" sz="3200" dirty="0">
                <a:latin typeface="Kokila" panose="020B0604020202020204" pitchFamily="34" charset="0"/>
                <a:ea typeface="Calibri" panose="020F0502020204030204" pitchFamily="34" charset="0"/>
              </a:rPr>
              <a:t>NEST</a:t>
            </a:r>
            <a:r>
              <a:rPr lang="en-US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ne-NP" sz="3200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पोखराला गेजाङ थेन उज्यालोसे डिक्सि सोबा</a:t>
            </a:r>
            <a:r>
              <a:rPr lang="ne-NP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endParaRPr lang="en-US" sz="2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 (Body CS)"/>
            </a:endParaRPr>
          </a:p>
          <a:p>
            <a:endParaRPr lang="en-US" sz="3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F46280-C3AF-7ADB-DDD7-1B35221967F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8448" y="274320"/>
            <a:ext cx="4865391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0404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C5A8-8101-2F7E-AAF2-0DCB9229D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2165565"/>
            <a:ext cx="10515600" cy="1095795"/>
          </a:xfrm>
        </p:spPr>
        <p:txBody>
          <a:bodyPr>
            <a:noAutofit/>
          </a:bodyPr>
          <a:lstStyle/>
          <a:p>
            <a:pPr algn="ctr"/>
            <a:r>
              <a:rPr lang="en-GB" sz="4000" b="1" dirty="0">
                <a:latin typeface="Kokila" panose="020B0604020202020204" pitchFamily="34" charset="0"/>
                <a:cs typeface="Kokila" panose="020B0604020202020204" pitchFamily="34" charset="0"/>
              </a:rPr>
              <a:t>MIDEQ </a:t>
            </a:r>
            <a:r>
              <a:rPr lang="ne-NP" sz="4000" b="1" dirty="0">
                <a:latin typeface="Kokila" panose="020B0604020202020204" pitchFamily="34" charset="0"/>
                <a:cs typeface="Kokila" panose="020B0604020202020204" pitchFamily="34" charset="0"/>
              </a:rPr>
              <a:t>हब (2019–2024) रि </a:t>
            </a:r>
            <a:r>
              <a:rPr lang="en-GB" sz="4000" b="1" dirty="0">
                <a:latin typeface="Kokila" panose="020B0604020202020204" pitchFamily="34" charset="0"/>
                <a:cs typeface="Kokila" panose="020B0604020202020204" pitchFamily="34" charset="0"/>
              </a:rPr>
              <a:t>UKRI GCRF </a:t>
            </a:r>
            <a:r>
              <a:rPr lang="ne-NP" sz="4000" b="1" dirty="0">
                <a:latin typeface="Kokila" panose="020B0604020202020204" pitchFamily="34" charset="0"/>
                <a:cs typeface="Kokila" panose="020B0604020202020204" pitchFamily="34" charset="0"/>
              </a:rPr>
              <a:t>ला </a:t>
            </a:r>
            <a:br>
              <a:rPr lang="ne-NP" sz="4000" b="1" dirty="0">
                <a:latin typeface="Kokila" panose="020B0604020202020204" pitchFamily="34" charset="0"/>
                <a:cs typeface="Kokila" panose="020B0604020202020204" pitchFamily="34" charset="0"/>
              </a:rPr>
            </a:br>
            <a:r>
              <a:rPr lang="ne-NP" sz="4000" b="1" dirty="0">
                <a:latin typeface="Kokila" panose="020B0604020202020204" pitchFamily="34" charset="0"/>
                <a:cs typeface="Kokila" panose="020B0604020202020204" pitchFamily="34" charset="0"/>
              </a:rPr>
              <a:t>न्होरसे रोलासि  </a:t>
            </a:r>
            <a:br>
              <a:rPr lang="en-US" sz="40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</a:br>
            <a:br>
              <a:rPr lang="en-US" sz="4000" b="1" dirty="0">
                <a:latin typeface="Kokila" panose="020B0604020202020204" pitchFamily="34" charset="0"/>
                <a:cs typeface="Kokila" panose="020B0604020202020204" pitchFamily="34" charset="0"/>
              </a:rPr>
            </a:br>
            <a:br>
              <a:rPr lang="en-US" sz="4000" b="1" dirty="0">
                <a:latin typeface="Kokila" panose="020B0604020202020204" pitchFamily="34" charset="0"/>
                <a:cs typeface="Kokila" panose="020B0604020202020204" pitchFamily="34" charset="0"/>
              </a:rPr>
            </a:br>
            <a:r>
              <a:rPr lang="ne-NP" sz="4000" b="1" dirty="0">
                <a:latin typeface="Kokila" panose="020B0604020202020204" pitchFamily="34" charset="0"/>
                <a:cs typeface="Kokila" panose="020B0604020202020204" pitchFamily="34" charset="0"/>
              </a:rPr>
              <a:t>छ्यामरि स्यान रोलाबा गेन्दुनजुगु </a:t>
            </a:r>
            <a:endParaRPr lang="en-US" sz="4000" b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1026" name="Picture 2" descr="Triple logo 2021">
            <a:extLst>
              <a:ext uri="{FF2B5EF4-FFF2-40B4-BE49-F238E27FC236}">
                <a16:creationId xmlns:a16="http://schemas.microsoft.com/office/drawing/2014/main" id="{882102E2-8A16-A2EA-CD36-DA3401A28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7401" y="4692435"/>
            <a:ext cx="80645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585FA44C-6760-4CDB-A8A1-2B0BDD81D6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59300" y="3575265"/>
            <a:ext cx="2641600" cy="104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81678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534D4873-D5F6-365C-100D-BE6A84656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257" y="2044699"/>
            <a:ext cx="7928428" cy="2090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47CA682F-DD82-78E6-BB3B-91B4EB1958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486" y="3567533"/>
            <a:ext cx="7928428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ne-NP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यो </a:t>
            </a:r>
            <a:r>
              <a:rPr lang="hi-IN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काम</a:t>
            </a:r>
            <a:r>
              <a:rPr lang="ne-NP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लाई</a:t>
            </a:r>
            <a:r>
              <a:rPr lang="hi-IN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क्रिएटिभ कमन्स </a:t>
            </a:r>
            <a:r>
              <a:rPr lang="en-US" sz="1800" i="1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– </a:t>
            </a:r>
            <a:r>
              <a:rPr lang="hi-IN" sz="1800" i="1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 एट्रिब्युशन </a:t>
            </a:r>
            <a:r>
              <a:rPr lang="en-US" sz="1800" i="1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4.0 </a:t>
            </a:r>
            <a:r>
              <a:rPr lang="hi-IN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अन्तर्राष्ट्रिय लाइसेन्सअन्तर्गत इजाजत</a:t>
            </a:r>
            <a:r>
              <a:rPr lang="ne-NP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प्राप्त छ । </a:t>
            </a:r>
            <a:r>
              <a:rPr lang="en-US" sz="1800" i="1" u="sng" dirty="0">
                <a:solidFill>
                  <a:srgbClr val="0563C1"/>
                </a:solidFill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  <a:hlinkClick r:id="rId3"/>
              </a:rPr>
              <a:t>https://creativecommons.org/licenses/by-sa/4.0/</a:t>
            </a:r>
            <a:r>
              <a:rPr lang="en-US" sz="1800" i="1" u="sng" dirty="0">
                <a:solidFill>
                  <a:srgbClr val="0563C1"/>
                </a:solidFill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 </a:t>
            </a:r>
            <a:r>
              <a:rPr lang="ne-NP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यो दस्तावेजको कुनैपनि अंश</a:t>
            </a:r>
            <a:r>
              <a:rPr lang="hi-IN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अनुमति बिना पु</a:t>
            </a:r>
            <a:r>
              <a:rPr lang="ne-NP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नरु</a:t>
            </a:r>
            <a:r>
              <a:rPr lang="hi-IN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उत्पादन गर्न सकि</a:t>
            </a:r>
            <a:r>
              <a:rPr lang="ne-NP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नेछ</a:t>
            </a:r>
            <a:r>
              <a:rPr lang="en-GB" sz="1800" i="1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, </a:t>
            </a:r>
            <a:r>
              <a:rPr lang="hi-IN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तर </a:t>
            </a:r>
            <a:r>
              <a:rPr lang="ne-NP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सो कार्य गर्दा </a:t>
            </a:r>
            <a:r>
              <a:rPr lang="en-GB" sz="1800" i="1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ICT4D</a:t>
            </a:r>
            <a:r>
              <a:rPr lang="ne-NP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मा </a:t>
            </a:r>
            <a:r>
              <a:rPr lang="en-GB" sz="1800" i="1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UNESCO </a:t>
            </a:r>
            <a:r>
              <a:rPr lang="en-US" sz="1800" i="1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Chair</a:t>
            </a:r>
            <a:r>
              <a:rPr lang="en-GB" sz="1800" i="1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, </a:t>
            </a:r>
            <a:r>
              <a:rPr lang="hi-IN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रोयल होलोवे</a:t>
            </a:r>
            <a:r>
              <a:rPr lang="en-GB" sz="1800" i="1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, </a:t>
            </a:r>
            <a:r>
              <a:rPr lang="hi-IN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लन्डन विश्वविद्यालय</a:t>
            </a:r>
            <a:r>
              <a:rPr lang="en-GB" sz="1800" i="1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Times New Roman (Body CS)"/>
              </a:rPr>
              <a:t>, </a:t>
            </a:r>
            <a:r>
              <a:rPr lang="hi-IN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र लेखकहरू</a:t>
            </a:r>
            <a:r>
              <a:rPr lang="ne-NP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लाई साभार गरिनुपर्नेछ ।</a:t>
            </a:r>
            <a:r>
              <a:rPr lang="hi-IN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ne-NP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यसमा रहेका जानकारी स्वतन्त्ररूपमा प्रयोग गर्नुहोस्, तर </a:t>
            </a:r>
            <a:r>
              <a:rPr lang="ne-NP" i="1" dirty="0"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यसको कुनैपनि सम्पादित अंश प्रयोग</a:t>
            </a:r>
            <a:r>
              <a:rPr lang="ne-NP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गर्दा कृपया यसमा समावेश गरिएका </a:t>
            </a:r>
            <a:r>
              <a:rPr lang="hi-IN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कार्यहरूको प्रतिलिपि अधिकारको सम्मान गर्नुहोस् ।</a:t>
            </a: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 (Body CS)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2" name="Picture 8">
            <a:extLst>
              <a:ext uri="{FF2B5EF4-FFF2-40B4-BE49-F238E27FC236}">
                <a16:creationId xmlns:a16="http://schemas.microsoft.com/office/drawing/2014/main" id="{2E78E589-F304-3081-CF17-4E27176AD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049" y="2207198"/>
            <a:ext cx="1711801" cy="598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12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A38D1BF9-D152-E74D-89E9-DC33DA3D25BC}" vid="{9CDA07DF-14FB-4349-BD4E-39A57C0076B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14493</TotalTime>
  <Words>2266</Words>
  <Application>Microsoft Macintosh PowerPoint</Application>
  <PresentationFormat>Widescreen</PresentationFormat>
  <Paragraphs>300</Paragraphs>
  <Slides>33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38</vt:lpstr>
      <vt:lpstr>Arial</vt:lpstr>
      <vt:lpstr>Calibri</vt:lpstr>
      <vt:lpstr>Calibri Light</vt:lpstr>
      <vt:lpstr>Kokila</vt:lpstr>
      <vt:lpstr>Pragya Manjari</vt:lpstr>
      <vt:lpstr>Office Theme</vt:lpstr>
      <vt:lpstr>प्रवासी नेपाली थेन थेनिला थेत्मादा डिजिटल प्रविधिला सुरछित, विवेकपूर्ण  थेन गोपनीय प्रयोग : डिजिटल प्रविधिला प्रयोगला अनुभव ल्हाना आरेबाजुगुदा सल्लाह </vt:lpstr>
      <vt:lpstr>तालिमला दोखाङ  </vt:lpstr>
      <vt:lpstr>डिजिटल प्रविधि बिबा तिला हिन्ना ?</vt:lpstr>
      <vt:lpstr>डिजिटल प्रविधिला ज्याबा सम्भावना</vt:lpstr>
      <vt:lpstr>चुला फाइदा किन्बारि डिजिटल प्रविधिदा तिरेम नोन सुरछित, विवेकपूर्ण थेन गोपनीय रूपरि प्रयोग लाबारि तोमुला </vt:lpstr>
      <vt:lpstr>डिजिटल प्रविधिला सकारात्मक उपलब्धी खाइमा तामुला बिसाम ...</vt:lpstr>
      <vt:lpstr>१. चुला सुरु डिजिटल प्रविधिला आधारभूत प्रयोग ग्याम तातोमुला </vt:lpstr>
      <vt:lpstr>सामान्य मोबाइल फोनला प्रयोग</vt:lpstr>
      <vt:lpstr>(फोन) नेटवर्करि थुत्पा : सिमकार्ड</vt:lpstr>
      <vt:lpstr>स्मार्टफोनला प्रयोग </vt:lpstr>
      <vt:lpstr>इन्टरनेटमा जोडिने</vt:lpstr>
      <vt:lpstr>डिजिटल साक्षरता थेन सुचनाला साक्षरता </vt:lpstr>
      <vt:lpstr>न्हान </vt:lpstr>
      <vt:lpstr>२. डिजिटल प्रविधिला सुरक्षित प्रयोग </vt:lpstr>
      <vt:lpstr>सुरछित ताबा  ग्रेन उपायजुगु : सम्भावित जोखिम गोतोला</vt:lpstr>
      <vt:lpstr>सुरछित ताबा  ग्रेन उपायजुगु : सुरछित ताबा बानि </vt:lpstr>
      <vt:lpstr>सुरछित ताबा  ग्रेन उपायजुगु : प्राविधिक</vt:lpstr>
      <vt:lpstr>मोबाइल प्रयोग लामा उपयोगी ताबा सुझाव : दिनाउनु अभ्यास लास्युगो </vt:lpstr>
      <vt:lpstr>डिजिटल प्रविधिला प्रयोग लामा सांस्कृतिक मान्यतारि सचेत तातोमुला  </vt:lpstr>
      <vt:lpstr>PowerPoint Presentation</vt:lpstr>
      <vt:lpstr>३. डिजिटल प्रविधिदा खेन्सि ज्यानाले प्रयोग </vt:lpstr>
      <vt:lpstr>डिजिटल प्रविधिदा ज्यानाले खेन्सि प्रयोग लातोबा ग्रेन उपायजुगु : तिला लाबा ?</vt:lpstr>
      <vt:lpstr>डिजिटल प्रविधिदा खेन्सि प्रयोग लातोबा ग्रेन उपायजुगु : तिला आलाबा ?</vt:lpstr>
      <vt:lpstr> न्हान </vt:lpstr>
      <vt:lpstr>४. डिजिटल प्रविधिको गोपनीय प्रयोग  </vt:lpstr>
      <vt:lpstr>डिजिटल प्रविधिला सुरक्षित प्रयोगला ग्रेन उपायजुगु – सामाजिक आचरण </vt:lpstr>
      <vt:lpstr>डिजिटल प्रविधिला सुरक्षित प्रयोगला ग्रेन उपायजुगु : व्यावहारिक ताम</vt:lpstr>
      <vt:lpstr>न्हान </vt:lpstr>
      <vt:lpstr>टा ताम : म्हान्गो </vt:lpstr>
      <vt:lpstr>सेमरि थान्तोबा तामजुगु : सुरक्षित, विवेकपूर्ण थेन गोपनीय हिन्ना</vt:lpstr>
      <vt:lpstr>चु तालिम लाबा साइस्येला विकास (२०२२ - २३) </vt:lpstr>
      <vt:lpstr>MIDEQ हब (2019–2024) रि UKRI GCRF ला  न्होरसे रोलासि     छ्यामरि स्यान रोलाबा गेन्दुनजुगु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safe, wise and secure use of digital tech by Nepali migrants and their families</dc:title>
  <dc:creator>Unwin, Tim</dc:creator>
  <cp:lastModifiedBy>Unwin, Tim</cp:lastModifiedBy>
  <cp:revision>151</cp:revision>
  <dcterms:created xsi:type="dcterms:W3CDTF">2022-12-07T23:01:33Z</dcterms:created>
  <dcterms:modified xsi:type="dcterms:W3CDTF">2023-12-10T07:49:05Z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4496a64-e0e3-4038-91bc-493f618853ad_Enabled">
    <vt:lpwstr>true</vt:lpwstr>
  </property>
  <property fmtid="{D5CDD505-2E9C-101B-9397-08002B2CF9AE}" pid="3" name="MSIP_Label_c4496a64-e0e3-4038-91bc-493f618853ad_SetDate">
    <vt:lpwstr>2020-04-03T15:28:01Z</vt:lpwstr>
  </property>
  <property fmtid="{D5CDD505-2E9C-101B-9397-08002B2CF9AE}" pid="4" name="MSIP_Label_c4496a64-e0e3-4038-91bc-493f618853ad_Method">
    <vt:lpwstr>Standard</vt:lpwstr>
  </property>
  <property fmtid="{D5CDD505-2E9C-101B-9397-08002B2CF9AE}" pid="5" name="MSIP_Label_c4496a64-e0e3-4038-91bc-493f618853ad_Name">
    <vt:lpwstr>General</vt:lpwstr>
  </property>
  <property fmtid="{D5CDD505-2E9C-101B-9397-08002B2CF9AE}" pid="6" name="MSIP_Label_c4496a64-e0e3-4038-91bc-493f618853ad_SiteId">
    <vt:lpwstr>2efd699a-1922-4e69-b601-108008d28a2e</vt:lpwstr>
  </property>
  <property fmtid="{D5CDD505-2E9C-101B-9397-08002B2CF9AE}" pid="7" name="MSIP_Label_c4496a64-e0e3-4038-91bc-493f618853ad_ActionId">
    <vt:lpwstr>15c9f10d-85f5-408e-bd5e-0000f172c555</vt:lpwstr>
  </property>
  <property fmtid="{D5CDD505-2E9C-101B-9397-08002B2CF9AE}" pid="8" name="MSIP_Label_c4496a64-e0e3-4038-91bc-493f618853ad_ContentBits">
    <vt:lpwstr>0</vt:lpwstr>
  </property>
</Properties>
</file>