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99" r:id="rId3"/>
    <p:sldId id="282" r:id="rId4"/>
    <p:sldId id="260" r:id="rId5"/>
    <p:sldId id="300" r:id="rId6"/>
    <p:sldId id="262" r:id="rId7"/>
    <p:sldId id="263" r:id="rId8"/>
    <p:sldId id="283" r:id="rId9"/>
    <p:sldId id="284" r:id="rId10"/>
    <p:sldId id="285" r:id="rId11"/>
    <p:sldId id="286" r:id="rId12"/>
    <p:sldId id="265" r:id="rId13"/>
    <p:sldId id="266" r:id="rId14"/>
    <p:sldId id="267" r:id="rId15"/>
    <p:sldId id="287" r:id="rId16"/>
    <p:sldId id="288" r:id="rId17"/>
    <p:sldId id="289" r:id="rId18"/>
    <p:sldId id="290" r:id="rId19"/>
    <p:sldId id="291" r:id="rId20"/>
    <p:sldId id="270" r:id="rId21"/>
    <p:sldId id="271" r:id="rId22"/>
    <p:sldId id="292" r:id="rId23"/>
    <p:sldId id="293" r:id="rId24"/>
    <p:sldId id="274" r:id="rId25"/>
    <p:sldId id="275" r:id="rId26"/>
    <p:sldId id="294" r:id="rId27"/>
    <p:sldId id="295" r:id="rId28"/>
    <p:sldId id="278" r:id="rId29"/>
    <p:sldId id="279" r:id="rId30"/>
    <p:sldId id="296" r:id="rId31"/>
    <p:sldId id="297" r:id="rId32"/>
    <p:sldId id="298" r:id="rId33"/>
    <p:sldId id="280" r:id="rId3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2" d="100"/>
          <a:sy n="112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5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42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18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58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46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3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83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95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23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85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24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80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10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5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ict4d.org.uk/" TargetMode="External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ict4d.org.uk/" TargetMode="Externa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ict4d.org.uk/" TargetMode="External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 descr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914400" y="1122362"/>
            <a:ext cx="10363200" cy="238760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81400" y="4079875"/>
            <a:ext cx="5025657" cy="1655762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5328314" y="6412011"/>
            <a:ext cx="15318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https://ict4d.org.uk</a:t>
            </a:r>
            <a:endParaRPr dirty="0"/>
          </a:p>
        </p:txBody>
      </p:sp>
      <p:pic>
        <p:nvPicPr>
          <p:cNvPr id="18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35362"/>
            <a:ext cx="12192000" cy="81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8790" y="4037963"/>
            <a:ext cx="2273301" cy="1663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409" y="4037963"/>
            <a:ext cx="1748791" cy="1610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7928429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3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7358"/>
            <a:ext cx="12192000" cy="81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918" y="136523"/>
            <a:ext cx="1325880" cy="1220861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83FF6A5B-DBA6-1E11-400F-7A59522AADB9}"/>
              </a:ext>
            </a:extLst>
          </p:cNvPr>
          <p:cNvSpPr txBox="1"/>
          <p:nvPr userDrawn="1"/>
        </p:nvSpPr>
        <p:spPr>
          <a:xfrm>
            <a:off x="4896522" y="6428724"/>
            <a:ext cx="15318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https://ict4d.org.uk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TextBox 8"/>
          <p:cNvSpPr txBox="1"/>
          <p:nvPr/>
        </p:nvSpPr>
        <p:spPr>
          <a:xfrm>
            <a:off x="5014856" y="6401525"/>
            <a:ext cx="15318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https://ict4d.org.uk</a:t>
            </a:r>
            <a:endParaRPr dirty="0"/>
          </a:p>
        </p:txBody>
      </p:sp>
      <p:sp>
        <p:nvSpPr>
          <p:cNvPr id="44" name="Title Text"/>
          <p:cNvSpPr txBox="1">
            <a:spLocks noGrp="1"/>
          </p:cNvSpPr>
          <p:nvPr>
            <p:ph type="title"/>
          </p:nvPr>
        </p:nvSpPr>
        <p:spPr>
          <a:xfrm>
            <a:off x="831850" y="1709740"/>
            <a:ext cx="105156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4"/>
            <a:ext cx="105156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xfrm>
            <a:off x="839787" y="365127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1" y="1681163"/>
            <a:ext cx="5183189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7"/>
            <a:ext cx="617220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9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7"/>
            <a:ext cx="617220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ict4d.org.uk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8"/>
          <p:cNvSpPr txBox="1"/>
          <p:nvPr/>
        </p:nvSpPr>
        <p:spPr>
          <a:xfrm>
            <a:off x="4896522" y="6428724"/>
            <a:ext cx="15318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2"/>
              </a:rPr>
              <a:t>https://ict4d.org.uk</a:t>
            </a:r>
            <a:endParaRPr dirty="0"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2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Body Level One…">
            <a:extLst>
              <a:ext uri="{FF2B5EF4-FFF2-40B4-BE49-F238E27FC236}">
                <a16:creationId xmlns:a16="http://schemas.microsoft.com/office/drawing/2014/main" id="{74E3024F-31F2-55D3-D4D2-FDC59D607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ardesi.org.np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gsma.com/mobilefordevelopment/wp-content/uploads/2020/11/Digital-Literacy-Training-Guide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eanpointins.com/ri-business-insurance/cyber-liability-insurance/8-common-hacking-techniqu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cmp/videos/246038106344865/?t=34" TargetMode="External"/><Relationship Id="rId2" Type="http://schemas.openxmlformats.org/officeDocument/2006/relationships/hyperlink" Target="https://www.telegraph.co.uk/news/2018/11/06/chinese-surveillance-grows-stronger-technology-can-recognise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martcitiesworld.net/ai-and-machine-learning/ai-and-machine-learning/ai-expands-capabilities-of-surveillance-and-public-safety-tech" TargetMode="Externa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google.com/imgres?imgurl=https://upload.wikimedia.org/wikipedia/commons/thumb/8/8b/Eo_circle_green_white_checkmark.svg/2048px-Eo_circle_green_white_checkmark.svg.png&amp;tbnid=VLTeFVdfJaz5UM&amp;vet=12ahUKEwjjsLTgq7uAAxVxrEwKHV9LAXsQMygCegUIARD9AQ..i&amp;imgrefurl=https://commons.wikimedia.org/wiki/File:Eo_circle_green_white_checkmark.svg&amp;docid=dpoJRYsr8rMHRM&amp;w=2048&amp;h=2048&amp;q=tick&amp;hl=en&amp;client=firefox-b-d&amp;ved=2ahUKEwjjsLTgq7uAAxVxrEwKHV9LAXsQMygCegUIARD9A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www.google.com/imgres?imgurl=https://upload.wikimedia.org/wikipedia/commons/thumb/c/cc/Cross_red_circle.svg/1200px-Cross_red_circle.svg.png&amp;tbnid=qfjhogYyleLaiM&amp;vet=12ahUKEwj3o_WNrLuAAxVRmicCHcTYALoQMygBegUIARDPAQ..i&amp;imgrefurl=https://commons.wikimedia.org/wiki/File:Cross_red_circle.svg&amp;docid=KsrhkiUMO2bUMM&amp;w=1200&amp;h=1200&amp;q=red%20cross%20wikimedia&amp;hl=en&amp;client=firefox-b-d&amp;ved=2ahUKEwj3o_WNrLuAAxVRmicCHcTYALoQMygBegUIARDPAQ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>
            <a:spLocks noGrp="1"/>
          </p:cNvSpPr>
          <p:nvPr>
            <p:ph type="ctrTitle"/>
          </p:nvPr>
        </p:nvSpPr>
        <p:spPr>
          <a:xfrm>
            <a:off x="475488" y="799429"/>
            <a:ext cx="6887110" cy="2387601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31520">
              <a:defRPr sz="3840"/>
            </a:pPr>
            <a:r>
              <a:rPr lang="hi-IN" sz="3840" b="1" dirty="0">
                <a:latin typeface="Kokila" panose="020B0604020202020204" pitchFamily="34" charset="0"/>
                <a:cs typeface="Kokila" panose="020B0604020202020204" pitchFamily="34" charset="0"/>
              </a:rPr>
              <a:t>नेपाली प्रवासी आ परिवार के सदस्यन खातिर डिजिटल तकनीक के सुरक्षित, विवेकपूर्ण आ गोपनीय उपयोग: डिजिटल तकनीक के इस्तेमाल के कम अनुभव वाला लोग खातिर सलाह</a:t>
            </a:r>
            <a:endParaRPr b="1" dirty="0">
              <a:latin typeface="Kokila" panose="020B0604020202020204" pitchFamily="34" charset="0"/>
              <a:ea typeface="Kokila"/>
              <a:cs typeface="Kokila" panose="020B0604020202020204" pitchFamily="34" charset="0"/>
              <a:sym typeface="Kokila"/>
            </a:endParaRPr>
          </a:p>
        </p:txBody>
      </p:sp>
      <p:sp>
        <p:nvSpPr>
          <p:cNvPr id="110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4100367" y="3802288"/>
            <a:ext cx="3701144" cy="1655762"/>
          </a:xfrm>
          <a:prstGeom prst="rect">
            <a:avLst/>
          </a:prstGeom>
        </p:spPr>
        <p:txBody>
          <a:bodyPr/>
          <a:lstStyle/>
          <a:p>
            <a:pPr defTabSz="877823">
              <a:spcBef>
                <a:spcPts val="900"/>
              </a:spcBef>
              <a:defRPr sz="2112">
                <a:latin typeface="Kokila"/>
                <a:ea typeface="Kokila"/>
                <a:cs typeface="Kokila"/>
                <a:sym typeface="Kokila"/>
              </a:defRPr>
            </a:pPr>
            <a:r>
              <a:rPr dirty="0"/>
              <a:t>W</a:t>
            </a:r>
            <a:r>
              <a:rPr lang="en-US" dirty="0"/>
              <a:t>P9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dirty="0" err="1"/>
              <a:t>मे</a:t>
            </a:r>
            <a:r>
              <a:rPr dirty="0"/>
              <a:t> MIDEQ </a:t>
            </a:r>
            <a:r>
              <a:rPr dirty="0" err="1"/>
              <a:t>हब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योगदान</a:t>
            </a:r>
            <a:r>
              <a:rPr dirty="0"/>
              <a:t> </a:t>
            </a:r>
            <a:r>
              <a:rPr dirty="0" err="1"/>
              <a:t>स्वरुप</a:t>
            </a:r>
            <a:r>
              <a:rPr dirty="0"/>
              <a:t> </a:t>
            </a:r>
            <a:r>
              <a:rPr dirty="0" err="1"/>
              <a:t>नेपाल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प्रवासी</a:t>
            </a:r>
            <a:r>
              <a:rPr dirty="0"/>
              <a:t> </a:t>
            </a:r>
            <a:r>
              <a:rPr dirty="0" err="1"/>
              <a:t>समुदाय</a:t>
            </a:r>
            <a:r>
              <a:rPr dirty="0"/>
              <a:t> </a:t>
            </a:r>
            <a:r>
              <a:rPr dirty="0" err="1"/>
              <a:t>सँगे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सहकार्य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IC</a:t>
            </a:r>
            <a:r>
              <a:rPr lang="en-US" dirty="0"/>
              <a:t>T4</a:t>
            </a:r>
            <a:r>
              <a:rPr dirty="0"/>
              <a:t>D </a:t>
            </a:r>
            <a:r>
              <a:rPr dirty="0" err="1"/>
              <a:t>मे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dirty="0"/>
              <a:t>UNESCO Chair </a:t>
            </a:r>
            <a:r>
              <a:rPr dirty="0" err="1"/>
              <a:t>द्वारा</a:t>
            </a:r>
            <a:r>
              <a:rPr dirty="0"/>
              <a:t> </a:t>
            </a:r>
            <a:r>
              <a:rPr dirty="0" err="1"/>
              <a:t>सहजीकरण</a:t>
            </a:r>
            <a:r>
              <a:rPr dirty="0"/>
              <a:t> </a:t>
            </a:r>
            <a:r>
              <a:rPr dirty="0" err="1"/>
              <a:t>कइल</a:t>
            </a:r>
            <a:endParaRPr dirty="0"/>
          </a:p>
        </p:txBody>
      </p:sp>
      <p:sp>
        <p:nvSpPr>
          <p:cNvPr id="113" name="TextBox 6"/>
          <p:cNvSpPr txBox="1"/>
          <p:nvPr/>
        </p:nvSpPr>
        <p:spPr>
          <a:xfrm>
            <a:off x="9383492" y="3175426"/>
            <a:ext cx="1530655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2C1FD0-C81E-49E4-B68E-88094F27E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416" y="364927"/>
            <a:ext cx="2773920" cy="2810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ACABCD-F8E5-6E2C-00EA-D84E61B4E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539" y="5333573"/>
            <a:ext cx="2082800" cy="736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978AFD-C327-0030-D21A-D624318B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514" y="0"/>
            <a:ext cx="5929086" cy="3006726"/>
          </a:xfrm>
        </p:spPr>
        <p:txBody>
          <a:bodyPr/>
          <a:lstStyle/>
          <a:p>
            <a:r>
              <a:rPr lang="hi-IN" b="1" dirty="0">
                <a:latin typeface="Kokila" panose="020B0604020202020204"/>
                <a:ea typeface="Calibri" panose="020F0502020204030204" pitchFamily="34" charset="0"/>
                <a:cs typeface="Kokila" panose="020B0604020202020204" pitchFamily="34" charset="0"/>
              </a:rPr>
              <a:t>ई </a:t>
            </a:r>
            <a:r>
              <a:rPr lang="ne-NP" b="1" dirty="0">
                <a:latin typeface="Kokila" panose="020B0604020202020204"/>
                <a:ea typeface="Calibri" panose="020F0502020204030204" pitchFamily="34" charset="0"/>
                <a:cs typeface="Kokila" panose="020B0604020202020204" pitchFamily="34" charset="0"/>
              </a:rPr>
              <a:t>प्रशिक्षण के समग्र उद्देश्य</a:t>
            </a:r>
            <a:endParaRPr lang="en-US" sz="5400" b="1" dirty="0">
              <a:effectLst/>
              <a:latin typeface="Kokila" panose="020B0604020202020204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2419B0-DCAA-110D-EF05-6002A2D65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6560" y="3851274"/>
            <a:ext cx="6050280" cy="2244725"/>
          </a:xfrm>
        </p:spPr>
        <p:txBody>
          <a:bodyPr>
            <a:normAutofit lnSpcReduction="10000"/>
          </a:bodyPr>
          <a:lstStyle/>
          <a:p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डिजिटल तकनीक के इस्तेमाल सम्बन्धी कम अनुभव भइल प्रवासी नागरिकन आ ओह लोग के परिवार के सदस्यन के अइसन तकनीक से उचित लाभ लेके के समग्र जनजीवन उत्थान करे खातिर सुरक्षित, विवेकपूर्ण आ गोपनीय इस्तेमाल के बारे में बुनियादी जानकारी देवेके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3" name="Picture 2" descr="A group of people sitting in a circle&#10;&#10;Description automatically generated with low confidence">
            <a:extLst>
              <a:ext uri="{FF2B5EF4-FFF2-40B4-BE49-F238E27FC236}">
                <a16:creationId xmlns:a16="http://schemas.microsoft.com/office/drawing/2014/main" id="{94533706-E241-5F15-E7F8-CBB14B1D1E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084" y="175822"/>
            <a:ext cx="4633998" cy="2830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B4DBE-F881-8360-BD94-517075B3ECB9}"/>
              </a:ext>
            </a:extLst>
          </p:cNvPr>
          <p:cNvSpPr txBox="1"/>
          <p:nvPr/>
        </p:nvSpPr>
        <p:spPr>
          <a:xfrm>
            <a:off x="6825343" y="3006726"/>
            <a:ext cx="491373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400" dirty="0"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पलायन के प्रभाव पर प्रवासी नेपाली लोग के श्रीमती सभन चर्चा करत</a:t>
            </a:r>
            <a:endParaRPr lang="en-US" sz="1400" dirty="0">
              <a:latin typeface="Kokila" panose="020B0604020202020204" pitchFamily="34" charset="0"/>
              <a:ea typeface="Times New Roman" panose="02020603050405020304" pitchFamily="18" charset="0"/>
              <a:cs typeface="Kokila" panose="020B0604020202020204" pitchFamily="34" charset="0"/>
            </a:endParaRPr>
          </a:p>
          <a:p>
            <a:r>
              <a:rPr lang="ne-NP" sz="1400" dirty="0"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 (स्रोतः अनिता घिमिरे)</a:t>
            </a:r>
            <a:endParaRPr lang="en-GB" sz="1400" dirty="0"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9518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97311-4342-59E7-5BAF-D690E136E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तकनीक का होला?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A4F71-680B-860D-6922-9B15E8D8F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890"/>
            <a:ext cx="7928428" cy="4545678"/>
          </a:xfrm>
        </p:spPr>
        <p:txBody>
          <a:bodyPr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i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सूचना के आदान-प्रदान चाहें संग्रहण खातिर इस्तेमाल होखे वाला बिजली से चले वाला उपकरण आ सिस्टम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0 आ 1 अंक के इस्तेमाल से प्रस्तुत होखेवाला मौलिक डेटा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hi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कुछ उदाहरण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रेडियो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एकतरफा सूचना उपलब्ध करावे वाला 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सामान्य मोबाइल फोन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hi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फोन करेवाला सन्देश (मेसेज) पठावे वाला 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इन्टरनेट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प्रणाली </a:t>
            </a:r>
            <a:r>
              <a:rPr lang="hi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विश्वव्यापी सञ्जाल भईल सूचना (डाटा ) प्रणाली 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“स्मार्ट फोन”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इंटरनेट से जुड सकेवाला फोन 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ट्याबलेट आ कम्प्युटर (ल्यापटप आ डेस्कटप)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e-NP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बड़का आ ताकतवर उपकरण जेकर इस्तेमाल ढेर मात्रा में जानकारी (डेटा) के संग्रहण आ बड़हन स्क्रीन पर जानकारी के संचारित करे खातिर कइल जाला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5" name="Picture 4" descr="A picture containing floor, ground, office supplies, scissors&#10;&#10;Description automatically generated">
            <a:extLst>
              <a:ext uri="{FF2B5EF4-FFF2-40B4-BE49-F238E27FC236}">
                <a16:creationId xmlns:a16="http://schemas.microsoft.com/office/drawing/2014/main" id="{E13EA58A-216B-9D98-9E69-18DC96F509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628" y="1674189"/>
            <a:ext cx="2903934" cy="3871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D58B5B-7239-E5FE-0B84-2187E87D26D7}"/>
              </a:ext>
            </a:extLst>
          </p:cNvPr>
          <p:cNvSpPr txBox="1"/>
          <p:nvPr/>
        </p:nvSpPr>
        <p:spPr>
          <a:xfrm>
            <a:off x="8686800" y="5545760"/>
            <a:ext cx="329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सूर्य ऊर्जा से चले वाला रेडियो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 बैटरी चार्जर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79837"/>
            <a:ext cx="75342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Mangal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80393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>
            <a:spLocks noGrp="1"/>
          </p:cNvSpPr>
          <p:nvPr>
            <p:ph type="title"/>
          </p:nvPr>
        </p:nvSpPr>
        <p:spPr>
          <a:xfrm>
            <a:off x="838199" y="136525"/>
            <a:ext cx="8763001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>
                <a:sym typeface="Kokila"/>
              </a:rPr>
              <a:t>डिजिटल तकनीक के सकारात्मक संभावना</a:t>
            </a:r>
            <a:endParaRPr dirty="0"/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269184" cy="4351338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अपन परिवार से संपर्क करे में सहायता करेके </a:t>
            </a:r>
          </a:p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साथि सभन मे उपयोगी जानकारी के आदान-प्रदान कइल जा सकेला</a:t>
            </a:r>
          </a:p>
          <a:p>
            <a:pPr marL="717042" lvl="1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समाचार </a:t>
            </a:r>
          </a:p>
          <a:p>
            <a:pPr marL="717042" lvl="1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काम खोजे के तरीका</a:t>
            </a:r>
          </a:p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 (जइसे कि स्वास्थ्य, सामाजिक सुरक्षा आ रोजगार) बिबिध एजेंसी सभ द्वारा दिहल जाए वाला सेवा सभ के पहुँच।</a:t>
            </a:r>
          </a:p>
          <a:p>
            <a:pPr marL="717042" lvl="1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सरकार</a:t>
            </a:r>
          </a:p>
          <a:p>
            <a:pPr marL="717042" lvl="1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निजी कंपनी </a:t>
            </a:r>
          </a:p>
          <a:p>
            <a:pPr marL="717042" lvl="1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गैर सरकारी </a:t>
            </a:r>
          </a:p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निजी संकट परला पर : उद्धार अउरी स्वदेश वापसी</a:t>
            </a:r>
          </a:p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आपन कमाई के प्रबंधन करे खातिर आ बचल पइसा के घरे भेजे खातिर</a:t>
            </a:r>
          </a:p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भाषा आ अनुवाद </a:t>
            </a:r>
          </a:p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रउरा कहाँ बानी पता लगावेके खातिर </a:t>
            </a:r>
          </a:p>
          <a:p>
            <a:pPr marL="221742" indent="-221742" defTabSz="886968">
              <a:lnSpc>
                <a:spcPct val="120000"/>
              </a:lnSpc>
              <a:spcBef>
                <a:spcPts val="900"/>
              </a:spcBef>
              <a:defRPr sz="2425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आ अउरी बहुत...</a:t>
            </a:r>
            <a:endParaRPr dirty="0"/>
          </a:p>
        </p:txBody>
      </p:sp>
      <p:pic>
        <p:nvPicPr>
          <p:cNvPr id="130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094" y="1958328"/>
            <a:ext cx="2973706" cy="3600451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TextBox 4"/>
          <p:cNvSpPr txBox="1"/>
          <p:nvPr/>
        </p:nvSpPr>
        <p:spPr>
          <a:xfrm>
            <a:off x="7979958" y="5558778"/>
            <a:ext cx="377397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 i="1"/>
            </a:pPr>
            <a:r>
              <a:rPr lang="hi-IN" dirty="0">
                <a:latin typeface="Times New Roman"/>
                <a:ea typeface="Times New Roman"/>
                <a:cs typeface="Times New Roman"/>
                <a:sym typeface="Times New Roman"/>
              </a:rPr>
              <a:t>श्रीमानद्वारा विदेश से पेठा देहल ट्याबलेट सगौरव देखावत एक प्रवासी नेपाली के श्रीमती</a:t>
            </a:r>
            <a:r>
              <a:rPr dirty="0"/>
              <a:t>(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फोटो</a:t>
            </a:r>
            <a:r>
              <a:rPr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साभारः</a:t>
            </a:r>
            <a:r>
              <a:rPr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अनिता</a:t>
            </a:r>
            <a:r>
              <a:rPr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  <a:sym typeface="Times New Roman"/>
              </a:rPr>
              <a:t>घिमिरे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08E02C-C6B9-79C9-8EEF-C4796BA5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817563"/>
            <a:ext cx="5557183" cy="2387600"/>
          </a:xfrm>
        </p:spPr>
        <p:txBody>
          <a:bodyPr>
            <a:noAutofit/>
          </a:bodyPr>
          <a:lstStyle/>
          <a:p>
            <a:r>
              <a:rPr lang="hi-IN" sz="3600" b="1" dirty="0">
                <a:latin typeface="Kokila" panose="020B0604020202020204" pitchFamily="34" charset="0"/>
                <a:cs typeface="Kokila" panose="020B0604020202020204" pitchFamily="34" charset="0"/>
              </a:rPr>
              <a:t>बाकिर एह सब के फायदा उठावे खातिर डिजिटल तकनीक के इस्तेमाल एके साथे सुरक्षित, विवेकपूर्ण आ गोपनीय तरीका से कइल जरूरी बा</a:t>
            </a:r>
            <a:endParaRPr lang="en-US" sz="2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71CE7E-BB9C-BDDD-8DFE-4EE2799721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एगो बात याद राखे के बा कि डिजिटल तकनीक के जानबूझ के भा अनजाने में दुरुपयोग से बहुत नुकसान हो सकता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 descr="A qr code on a sign&#10;&#10;Description automatically generated with low confidence">
            <a:extLst>
              <a:ext uri="{FF2B5EF4-FFF2-40B4-BE49-F238E27FC236}">
                <a16:creationId xmlns:a16="http://schemas.microsoft.com/office/drawing/2014/main" id="{8C34E325-C0AA-DA80-EAC7-5362BCFA97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3180" y="364483"/>
            <a:ext cx="2771775" cy="25146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02D1A1-A6F4-F972-EBA4-B1A6122C88C1}"/>
              </a:ext>
            </a:extLst>
          </p:cNvPr>
          <p:cNvSpPr txBox="1"/>
          <p:nvPr/>
        </p:nvSpPr>
        <p:spPr>
          <a:xfrm>
            <a:off x="8148464" y="2979292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0799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/>
          <a:lstStyle>
            <a:lvl1pPr defTabSz="722376">
              <a:defRPr sz="3476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सकारात्मक</a:t>
            </a:r>
            <a:r>
              <a:rPr dirty="0"/>
              <a:t> </a:t>
            </a:r>
            <a:r>
              <a:rPr dirty="0" err="1"/>
              <a:t>उपलब्धी</a:t>
            </a:r>
            <a:r>
              <a:rPr dirty="0"/>
              <a:t> </a:t>
            </a:r>
            <a:r>
              <a:rPr dirty="0" err="1"/>
              <a:t>तबे</a:t>
            </a:r>
            <a:r>
              <a:rPr dirty="0"/>
              <a:t> </a:t>
            </a:r>
            <a:r>
              <a:rPr dirty="0" err="1"/>
              <a:t>मात्र</a:t>
            </a:r>
            <a:r>
              <a:rPr dirty="0"/>
              <a:t> </a:t>
            </a:r>
            <a:r>
              <a:rPr dirty="0" err="1"/>
              <a:t>प्राप्त</a:t>
            </a:r>
            <a:r>
              <a:rPr dirty="0"/>
              <a:t> </a:t>
            </a:r>
            <a:r>
              <a:rPr dirty="0" err="1"/>
              <a:t>होकी</a:t>
            </a:r>
            <a:r>
              <a:rPr dirty="0"/>
              <a:t>, </a:t>
            </a:r>
            <a:r>
              <a:rPr dirty="0" err="1"/>
              <a:t>जब</a:t>
            </a:r>
            <a:r>
              <a:rPr lang="ne-NP" dirty="0"/>
              <a:t> </a:t>
            </a:r>
            <a:r>
              <a:rPr dirty="0"/>
              <a:t>...</a:t>
            </a:r>
          </a:p>
        </p:txBody>
      </p:sp>
      <p:sp>
        <p:nvSpPr>
          <p:cNvPr id="137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50471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6313" indent="-226313" defTabSz="905255">
              <a:lnSpc>
                <a:spcPct val="100000"/>
              </a:lnSpc>
              <a:spcBef>
                <a:spcPts val="900"/>
              </a:spcBef>
              <a:defRPr sz="2475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प्रवासी</a:t>
            </a:r>
            <a:r>
              <a:rPr dirty="0"/>
              <a:t> </a:t>
            </a:r>
            <a:r>
              <a:rPr dirty="0" err="1"/>
              <a:t>नागरिक</a:t>
            </a:r>
            <a:r>
              <a:rPr dirty="0"/>
              <a:t> </a:t>
            </a:r>
            <a:r>
              <a:rPr dirty="0" err="1"/>
              <a:t>अउरी</a:t>
            </a:r>
            <a:r>
              <a:rPr dirty="0"/>
              <a:t> ओ </a:t>
            </a:r>
            <a:r>
              <a:rPr dirty="0" err="1"/>
              <a:t>लोग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परिवार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सदस्य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आधारभूत</a:t>
            </a:r>
            <a:r>
              <a:rPr dirty="0"/>
              <a:t> </a:t>
            </a: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साक्षरता</a:t>
            </a:r>
            <a:r>
              <a:rPr dirty="0"/>
              <a:t> </a:t>
            </a:r>
            <a:r>
              <a:rPr dirty="0" err="1"/>
              <a:t>होकी</a:t>
            </a:r>
            <a:endParaRPr dirty="0"/>
          </a:p>
          <a:p>
            <a:pPr marL="678941" lvl="1" indent="-226313" defTabSz="905255">
              <a:lnSpc>
                <a:spcPct val="100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करे</a:t>
            </a:r>
            <a:r>
              <a:rPr dirty="0"/>
              <a:t> </a:t>
            </a:r>
            <a:r>
              <a:rPr dirty="0" err="1"/>
              <a:t>सकेवाला</a:t>
            </a:r>
            <a:r>
              <a:rPr dirty="0"/>
              <a:t> </a:t>
            </a:r>
            <a:r>
              <a:rPr dirty="0" err="1"/>
              <a:t>होको</a:t>
            </a:r>
            <a:endParaRPr dirty="0"/>
          </a:p>
          <a:p>
            <a:pPr marL="226313" indent="-226313" defTabSz="905255">
              <a:lnSpc>
                <a:spcPct val="100000"/>
              </a:lnSpc>
              <a:spcBef>
                <a:spcPts val="900"/>
              </a:spcBef>
              <a:defRPr sz="2475">
                <a:latin typeface="Kokila"/>
                <a:ea typeface="Kokila"/>
                <a:cs typeface="Kokila"/>
                <a:sym typeface="Kokila"/>
              </a:defRPr>
            </a:pPr>
            <a:r>
              <a:rPr dirty="0"/>
              <a:t>आ, </a:t>
            </a: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:</a:t>
            </a:r>
          </a:p>
          <a:p>
            <a:pPr marL="678941" lvl="1" indent="-226313" defTabSz="905255">
              <a:lnSpc>
                <a:spcPct val="100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सुरक्षित</a:t>
            </a:r>
            <a:r>
              <a:rPr dirty="0"/>
              <a:t> </a:t>
            </a:r>
            <a:r>
              <a:rPr dirty="0" err="1"/>
              <a:t>रुप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जाओं</a:t>
            </a:r>
            <a:endParaRPr dirty="0"/>
          </a:p>
          <a:p>
            <a:pPr marL="1131569" lvl="2" indent="-226313" defTabSz="905255">
              <a:lnSpc>
                <a:spcPct val="100000"/>
              </a:lnSpc>
              <a:spcBef>
                <a:spcPts val="400"/>
              </a:spcBef>
              <a:defRPr sz="178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सुरक्षित</a:t>
            </a:r>
            <a:r>
              <a:rPr dirty="0"/>
              <a:t> </a:t>
            </a:r>
            <a:r>
              <a:rPr dirty="0" err="1"/>
              <a:t>अभ्यास</a:t>
            </a:r>
            <a:r>
              <a:rPr dirty="0"/>
              <a:t> </a:t>
            </a:r>
            <a:r>
              <a:rPr dirty="0" err="1"/>
              <a:t>सब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सुनिश्चितता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जाओं</a:t>
            </a:r>
            <a:endParaRPr dirty="0"/>
          </a:p>
          <a:p>
            <a:pPr marL="678941" lvl="1" indent="-226313" defTabSz="905255">
              <a:lnSpc>
                <a:spcPct val="100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विवेकपूर्ण</a:t>
            </a:r>
            <a:r>
              <a:rPr dirty="0"/>
              <a:t> </a:t>
            </a:r>
            <a:r>
              <a:rPr dirty="0" err="1"/>
              <a:t>रुप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जाओं</a:t>
            </a:r>
            <a:endParaRPr dirty="0"/>
          </a:p>
          <a:p>
            <a:pPr marL="1131569" lvl="2" indent="-226313" defTabSz="905255">
              <a:lnSpc>
                <a:spcPct val="100000"/>
              </a:lnSpc>
              <a:spcBef>
                <a:spcPts val="400"/>
              </a:spcBef>
              <a:defRPr sz="178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उपयुक्त</a:t>
            </a:r>
            <a:r>
              <a:rPr dirty="0"/>
              <a:t> </a:t>
            </a:r>
            <a:r>
              <a:rPr dirty="0" err="1"/>
              <a:t>काम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खातिर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जाओं</a:t>
            </a:r>
            <a:endParaRPr dirty="0"/>
          </a:p>
          <a:p>
            <a:pPr marL="678941" lvl="1" indent="-226313" defTabSz="905255">
              <a:lnSpc>
                <a:spcPct val="100000"/>
              </a:lnSpc>
              <a:spcBef>
                <a:spcPts val="400"/>
              </a:spcBef>
              <a:defRPr sz="2178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विश्वसनीय</a:t>
            </a:r>
            <a:r>
              <a:rPr dirty="0"/>
              <a:t> </a:t>
            </a:r>
            <a:r>
              <a:rPr dirty="0" err="1"/>
              <a:t>अउरी</a:t>
            </a:r>
            <a:r>
              <a:rPr dirty="0"/>
              <a:t> </a:t>
            </a:r>
            <a:r>
              <a:rPr dirty="0" err="1"/>
              <a:t>गोप्य</a:t>
            </a:r>
            <a:r>
              <a:rPr dirty="0"/>
              <a:t> </a:t>
            </a:r>
            <a:r>
              <a:rPr dirty="0" err="1"/>
              <a:t>रुप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जाओं</a:t>
            </a:r>
            <a:endParaRPr dirty="0"/>
          </a:p>
          <a:p>
            <a:pPr marL="1131569" lvl="2" indent="-226313" defTabSz="905255">
              <a:lnSpc>
                <a:spcPct val="100000"/>
              </a:lnSpc>
              <a:spcBef>
                <a:spcPts val="400"/>
              </a:spcBef>
              <a:defRPr sz="1782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सम्भव</a:t>
            </a:r>
            <a:r>
              <a:rPr dirty="0"/>
              <a:t> </a:t>
            </a:r>
            <a:r>
              <a:rPr dirty="0" err="1"/>
              <a:t>होके</a:t>
            </a:r>
            <a:r>
              <a:rPr dirty="0"/>
              <a:t> </a:t>
            </a:r>
            <a:r>
              <a:rPr dirty="0" err="1"/>
              <a:t>जेतना</a:t>
            </a:r>
            <a:r>
              <a:rPr dirty="0"/>
              <a:t> </a:t>
            </a:r>
            <a:r>
              <a:rPr dirty="0" err="1"/>
              <a:t>सुरक्षा</a:t>
            </a:r>
            <a:r>
              <a:rPr dirty="0"/>
              <a:t> </a:t>
            </a:r>
            <a:r>
              <a:rPr dirty="0" err="1"/>
              <a:t>अउरी</a:t>
            </a:r>
            <a:r>
              <a:rPr dirty="0"/>
              <a:t> </a:t>
            </a:r>
            <a:r>
              <a:rPr dirty="0" err="1"/>
              <a:t>गोपनीयता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सुनिश्चिता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जाओं</a:t>
            </a:r>
            <a:endParaRPr dirty="0"/>
          </a:p>
        </p:txBody>
      </p:sp>
      <p:pic>
        <p:nvPicPr>
          <p:cNvPr id="138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413" y="2521825"/>
            <a:ext cx="3810463" cy="2476801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Box 8"/>
          <p:cNvSpPr txBox="1"/>
          <p:nvPr/>
        </p:nvSpPr>
        <p:spPr>
          <a:xfrm>
            <a:off x="9189719" y="5139559"/>
            <a:ext cx="148831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3"/>
          <p:cNvSpPr txBox="1">
            <a:spLocks noGrp="1"/>
          </p:cNvSpPr>
          <p:nvPr>
            <p:ph type="ctrTitle"/>
          </p:nvPr>
        </p:nvSpPr>
        <p:spPr>
          <a:xfrm>
            <a:off x="914399" y="805888"/>
            <a:ext cx="6134584" cy="2387601"/>
          </a:xfrm>
          <a:prstGeom prst="rect">
            <a:avLst/>
          </a:prstGeom>
        </p:spPr>
        <p:txBody>
          <a:bodyPr>
            <a:normAutofit/>
          </a:bodyPr>
          <a:lstStyle>
            <a:lvl1pPr defTabSz="749808">
              <a:defRPr sz="4428" b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१. एक्कर सुरुवात डिजिटल प्रविधि के आधारभूत प्रयोग से होकल जरुरी बा</a:t>
            </a:r>
          </a:p>
        </p:txBody>
      </p:sp>
      <p:sp>
        <p:nvSpPr>
          <p:cNvPr id="142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>
            <a:normAutofit/>
          </a:bodyPr>
          <a:lstStyle>
            <a:lvl1pPr defTabSz="886968">
              <a:lnSpc>
                <a:spcPct val="72000"/>
              </a:lnSpc>
              <a:spcBef>
                <a:spcPts val="900"/>
              </a:spcBef>
              <a:defRPr sz="2619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pPr>
              <a:lnSpc>
                <a:spcPct val="100000"/>
              </a:lnSpc>
            </a:pP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करे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तरिका</a:t>
            </a:r>
            <a:r>
              <a:rPr dirty="0"/>
              <a:t> </a:t>
            </a:r>
            <a:r>
              <a:rPr dirty="0" err="1"/>
              <a:t>जानला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बाद</a:t>
            </a:r>
            <a:r>
              <a:rPr dirty="0"/>
              <a:t> </a:t>
            </a:r>
            <a:r>
              <a:rPr dirty="0" err="1"/>
              <a:t>हि</a:t>
            </a:r>
            <a:r>
              <a:rPr dirty="0"/>
              <a:t> </a:t>
            </a: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बहुत</a:t>
            </a:r>
            <a:r>
              <a:rPr dirty="0"/>
              <a:t> </a:t>
            </a:r>
            <a:r>
              <a:rPr dirty="0" err="1"/>
              <a:t>काम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</a:t>
            </a:r>
            <a:r>
              <a:rPr dirty="0"/>
              <a:t> </a:t>
            </a:r>
            <a:r>
              <a:rPr dirty="0" err="1"/>
              <a:t>सकता</a:t>
            </a:r>
            <a:r>
              <a:rPr dirty="0"/>
              <a:t> । </a:t>
            </a: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प्रविधि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कुशल</a:t>
            </a:r>
            <a:r>
              <a:rPr dirty="0"/>
              <a:t> </a:t>
            </a:r>
            <a:r>
              <a:rPr dirty="0" err="1"/>
              <a:t>प्रयोगकर्ता</a:t>
            </a:r>
            <a:r>
              <a:rPr dirty="0"/>
              <a:t> </a:t>
            </a:r>
            <a:r>
              <a:rPr dirty="0" err="1"/>
              <a:t>कोई</a:t>
            </a:r>
            <a:r>
              <a:rPr dirty="0"/>
              <a:t> </a:t>
            </a:r>
            <a:r>
              <a:rPr dirty="0" err="1"/>
              <a:t>भि</a:t>
            </a:r>
            <a:r>
              <a:rPr dirty="0"/>
              <a:t> </a:t>
            </a:r>
            <a:r>
              <a:rPr dirty="0" err="1"/>
              <a:t>बनसकता</a:t>
            </a:r>
            <a:r>
              <a:rPr dirty="0"/>
              <a:t> !</a:t>
            </a:r>
          </a:p>
        </p:txBody>
      </p:sp>
      <p:sp>
        <p:nvSpPr>
          <p:cNvPr id="143" name="TextBox 1"/>
          <p:cNvSpPr txBox="1"/>
          <p:nvPr/>
        </p:nvSpPr>
        <p:spPr>
          <a:xfrm>
            <a:off x="9090884" y="3054990"/>
            <a:ext cx="148831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  <p:pic>
        <p:nvPicPr>
          <p:cNvPr id="14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768" y="128010"/>
            <a:ext cx="38100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F9C4-9287-01D5-77E1-2FA7906E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मोबाइल फोन के इस्तेमाल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C0B37-AEAB-7FCE-2E9C-E76DE0086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65" y="1663393"/>
            <a:ext cx="7928428" cy="4351338"/>
          </a:xfrm>
        </p:spPr>
        <p:txBody>
          <a:bodyPr>
            <a:normAutofit fontScale="70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अइसन फोन से परिवार आउरी साथि भाइ सब मे फोन करेके आउरी संदेश पठावल सकल जाला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लेकिन याद राखे के बात इ बा कि डिजिटल फोन के पता लगावल जा सकता कि एकर इस्तेमाल कईसे भईल</a:t>
            </a:r>
          </a:p>
          <a:p>
            <a:pPr lvl="1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एहसे एकर इस्तेमाल विवेक से आ सावधानी से होखे के चाहीं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चुकी एकरा के बिजली से चलेला एहसे एकरा के बिना भुलवले चार्ज करे के पड़ी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एकरा के कई तरह से कईल जा सकता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एकर इस्तेमाल करे खातिर एकरा के (फोन) नेटवर्क से जोड़ल जरूरी बा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सेवा प्रदाता के संगे खाता बना के सिम कार्ड के रजिस्ट्रेशन करावे के चाही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अधिकतर प्रीपेड सिम कार्ड (बैलेंस कबो भी जोड़ल जा सकेला)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या, लम्बा समय खातिर सम्झौता करके (पोस्टपेड)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के इस्तेमाल करे खातीर फोन प्रदाता के सेवा उपलब्ध होखल ठावं होखेके परल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कवनो सेवा प्रदाता के संगे अपना नाम से खाता (सिम कार्ड) होखल</a:t>
            </a:r>
            <a:endParaRPr lang="en-US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फोन प्रदाता के नेटवर्क में होखे के चाही</a:t>
            </a:r>
            <a:br>
              <a:rPr lang="hi-IN" dirty="0"/>
            </a:br>
            <a:endParaRPr lang="ne-NP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 descr="A close 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FD5244C0-8850-8CD5-DDF2-879053607E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8928" y="1751952"/>
            <a:ext cx="1647607" cy="37519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429175-DF24-4790-03CE-91A02AA59E34}"/>
              </a:ext>
            </a:extLst>
          </p:cNvPr>
          <p:cNvSpPr txBox="1"/>
          <p:nvPr/>
        </p:nvSpPr>
        <p:spPr>
          <a:xfrm>
            <a:off x="9947856" y="5553066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नोकियाको सामान्य मोबाइल फोन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0767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02AC5-DB8A-4C31-EC50-669AD3C7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(फोन) नेटवर्क मे जुडेवाला: सिमकार्ड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506235-F9D4-225B-C6B9-FBE3C7224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सिमकार्ड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नेटवर्क मे जुडेके खातिर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अलग-अलग कंपनी अउरी सिम कार्ड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कंपनी के हिसाब से अलग-अलग दर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अलग अलग सेवा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दस्तुर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प्रीपेड (जरूरत के हिसाब से इस्तेमाल से पहिले तिरे वाला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 </a:t>
            </a:r>
          </a:p>
          <a:p>
            <a:pPr lvl="1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सम्झौता (आमतौर पर बैंक खाता से महिना मे तिरेके)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अपन जरुरत के हिसाब से सेवा देवे वाला कंपनी चुनेके </a:t>
            </a:r>
          </a:p>
          <a:p>
            <a:pPr marL="457200" lvl="1" indent="0">
              <a:buNone/>
            </a:pP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Content Placeholder 4" descr="A picture containing text, screenshot, mobile phone, gadget&#10;&#10;Description automatically generated">
            <a:extLst>
              <a:ext uri="{FF2B5EF4-FFF2-40B4-BE49-F238E27FC236}">
                <a16:creationId xmlns:a16="http://schemas.microsoft.com/office/drawing/2014/main" id="{31835136-7975-64E1-94F7-331D48682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029" y="2772058"/>
            <a:ext cx="5257800" cy="21101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3EA17C-817F-03A5-9BAE-DD0CBB471A9E}"/>
              </a:ext>
            </a:extLst>
          </p:cNvPr>
          <p:cNvSpPr txBox="1"/>
          <p:nvPr/>
        </p:nvSpPr>
        <p:spPr>
          <a:xfrm>
            <a:off x="8516462" y="5095866"/>
            <a:ext cx="367553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/>
              <a:t>कुछ सिम कार्ड</a:t>
            </a:r>
            <a:b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</a:p>
          <a:p>
            <a:pPr algn="ctr"/>
            <a:endParaRPr lang="ne-NP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en-US" sz="1200" b="1" dirty="0">
                <a:latin typeface="Kokila" panose="020B0604020202020204" pitchFamily="34" charset="0"/>
              </a:rPr>
              <a:t>(</a:t>
            </a:r>
            <a:r>
              <a:rPr lang="hi-IN" dirty="0"/>
              <a:t>नोट: सिम के पूरा नाम सब्सक्राइबर पहचान मॉड्यूल बा।)</a:t>
            </a:r>
            <a:endParaRPr lang="ne-NP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85492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4F23-5A87-6AED-E532-B6740627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 के इस्तेमाल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6BECE-4531-014C-560F-BF97CF366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171"/>
            <a:ext cx="8523514" cy="4478792"/>
          </a:xfrm>
        </p:spPr>
        <p:txBody>
          <a:bodyPr>
            <a:normAutofit fontScale="92500" lnSpcReduction="10000"/>
          </a:bodyPr>
          <a:lstStyle/>
          <a:p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स्स्मार्टफोन से आसानी से इंटरनेट मे जुड़ सकलजाता </a:t>
            </a:r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ओकरा खातिर नेटवर्क प्रदाता के सेवा क्षेत्र के भीतर रहेके चाहीं</a:t>
            </a:r>
          </a:p>
          <a:p>
            <a:pPr lvl="1"/>
            <a:r>
              <a:rPr lang="hi-IN" sz="1600" dirty="0">
                <a:latin typeface="Kokila" panose="020B0604020202020204" pitchFamily="34" charset="0"/>
                <a:cs typeface="Kokila" panose="020B0604020202020204" pitchFamily="34" charset="0"/>
              </a:rPr>
              <a:t>लेकिन एकरा के खरीदे अउरी इस्तेमाल करे में दोसरा से जादे महंगा होखेला</a:t>
            </a:r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hi-IN" sz="1600" dirty="0">
                <a:latin typeface="Kokila" panose="020B0604020202020204" pitchFamily="34" charset="0"/>
                <a:cs typeface="Kokila" panose="020B0604020202020204" pitchFamily="34" charset="0"/>
              </a:rPr>
              <a:t>एकर इस्तेमाल सामान्य कॉल करे अउरी मैसेज भेजे खाती भी कईल जा सकता</a:t>
            </a:r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बहुत किसिम के काम खातिर एकरा मे कई गो एप्लिकेसन (एप्स) भी राखल जासकता </a:t>
            </a:r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कवनो पईसा ना लागेवाला, बाकिर बहुते के खरीद के इस्तेमाल करे के पड़ेला</a:t>
            </a:r>
            <a:endParaRPr lang="en-US" sz="1600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ऐप आ प्लेटफार्म के उदाहरण</a:t>
            </a:r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इंटरनेट से जुड़ेके खातिर</a:t>
            </a:r>
          </a:p>
          <a:p>
            <a:pPr lvl="1"/>
            <a:r>
              <a:rPr lang="hi-IN" sz="1600" dirty="0">
                <a:latin typeface="Kokila" panose="020B0604020202020204" pitchFamily="34" charset="0"/>
                <a:cs typeface="Kokila" panose="020B0604020202020204" pitchFamily="34" charset="0"/>
              </a:rPr>
              <a:t>सोशल नेटवर्किंग आ मैसेजिंग (जइसे कि व्हाट्सएप, फेसबुक, वाइबर, टिकटोक)</a:t>
            </a:r>
            <a:endParaRPr lang="ne-NP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ऑनलाइन खेल खेलेके खातिर </a:t>
            </a:r>
          </a:p>
          <a:p>
            <a:pPr lvl="1"/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सिनेमा देखे खातिर</a:t>
            </a:r>
          </a:p>
          <a:p>
            <a:pPr lvl="1"/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पईसा तिरे खातिर  </a:t>
            </a:r>
          </a:p>
          <a:p>
            <a:pPr lvl="1"/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नीचे देवल जइसन उपयोगी प्लेटफार्म भा एप्स तक पहुँच खातिर </a:t>
            </a:r>
          </a:p>
          <a:p>
            <a:pPr lvl="2"/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वैदेशिक रोजगार विभाग आ </a:t>
            </a:r>
            <a:r>
              <a:rPr lang="en-US" sz="1600" dirty="0">
                <a:latin typeface="Kokila" panose="020B0604020202020204" pitchFamily="34" charset="0"/>
                <a:cs typeface="Kokila" panose="020B0604020202020204" pitchFamily="34" charset="0"/>
                <a:hlinkClick r:id="rId3"/>
              </a:rPr>
              <a:t>https://pardesi.org.np</a:t>
            </a: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sz="1600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endParaRPr lang="ne-NP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ne-NP" sz="1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A picture containing screenshot, gadget, multimedia, tablet computer&#10;&#10;Description automatically generated">
            <a:extLst>
              <a:ext uri="{FF2B5EF4-FFF2-40B4-BE49-F238E27FC236}">
                <a16:creationId xmlns:a16="http://schemas.microsoft.com/office/drawing/2014/main" id="{50A5DFEB-3FD6-D019-C83B-B6ED61A9DF2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697886" y="1825625"/>
            <a:ext cx="2047797" cy="3959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FA729E-3DF5-49E1-BD27-323EEC5419F3}"/>
              </a:ext>
            </a:extLst>
          </p:cNvPr>
          <p:cNvSpPr txBox="1"/>
          <p:nvPr/>
        </p:nvSpPr>
        <p:spPr>
          <a:xfrm>
            <a:off x="10216595" y="5715298"/>
            <a:ext cx="914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</a:t>
            </a:r>
          </a:p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0997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EA25D-F0FF-524C-B0D9-6081F83006D8}"/>
              </a:ext>
            </a:extLst>
          </p:cNvPr>
          <p:cNvSpPr/>
          <p:nvPr/>
        </p:nvSpPr>
        <p:spPr>
          <a:xfrm>
            <a:off x="9533744" y="4317167"/>
            <a:ext cx="2518918" cy="1859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इंटरनेट मे जुडेके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37886"/>
            <a:ext cx="8362951" cy="4657726"/>
          </a:xfrm>
        </p:spPr>
        <p:txBody>
          <a:bodyPr>
            <a:normAutofit fontScale="92500" lnSpcReduction="20000"/>
          </a:bodyPr>
          <a:lstStyle/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इंटरनेट भा "नेट" का होला?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"ऑनलाइन" जाके एक्सेस कइल जा सकेवाला विश्वव्यापी कम्प्युटर के सञ्जाल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वर्ल्ड 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वाइड वेब (यानी वेब) का होला?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इंटरनेट से जुड़ला पर आवे वाला पेज आ सूचना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नेटवर्क (डेटा) आ वाई-फाई के माध्यम से इंटरनेट कनेक्शन</a:t>
            </a:r>
            <a:endParaRPr lang="en-US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डेटा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प्याकेज</a:t>
            </a:r>
          </a:p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वाई-फाई के इस्तेमाल (लेकिन डेटा सुरक्षा के बारे में जागरूक रहीं)</a:t>
            </a:r>
            <a:endParaRPr lang="ne-NP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सार्वजनिक (कबो-कबो मुफ्त में उपलब्ध) आ निजी वाई-फाई नेटवर्क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इंटरनेट ब्राउजर के इस्तेमाल से जानकारी खोजेके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क्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क्रोम (गूगल), सफारी, फायरफॉक्स, डॉकडॉकगो जइसन लोकप्रिय ब्राउजर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अन्तरक्रिया: ऐप के माध्यम से आवाज, लिखित सन्देश, वीडियो के इस्तेमाल करत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3759B81-7173-A3E1-5584-209427C5FE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42" y="4365794"/>
            <a:ext cx="2386521" cy="1762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A096B-5EC4-FF63-8DF1-FCE6BBF940D6}"/>
              </a:ext>
            </a:extLst>
          </p:cNvPr>
          <p:cNvSpPr txBox="1"/>
          <p:nvPr/>
        </p:nvSpPr>
        <p:spPr>
          <a:xfrm>
            <a:off x="9633280" y="3855501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जडानको को लागि प्रयोग गरिने मास्ट (टावर) </a:t>
            </a:r>
          </a:p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</a:p>
        </p:txBody>
      </p:sp>
      <p:pic>
        <p:nvPicPr>
          <p:cNvPr id="9" name="Picture 8" descr="A close-up of a tower&#10;&#10;Description automatically generated with low confidence">
            <a:extLst>
              <a:ext uri="{FF2B5EF4-FFF2-40B4-BE49-F238E27FC236}">
                <a16:creationId xmlns:a16="http://schemas.microsoft.com/office/drawing/2014/main" id="{1B3A1E89-6D38-3049-103E-0BFB3CD1D3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8814" y="1635173"/>
            <a:ext cx="16287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6352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>
            <a:spLocks noGrp="1"/>
          </p:cNvSpPr>
          <p:nvPr>
            <p:ph type="title"/>
          </p:nvPr>
        </p:nvSpPr>
        <p:spPr>
          <a:xfrm>
            <a:off x="838201" y="136525"/>
            <a:ext cx="7928427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आ सूचना सम्बन्धी साक्षरता </a:t>
            </a:r>
            <a:endParaRPr dirty="0"/>
          </a:p>
        </p:txBody>
      </p:sp>
      <p:sp>
        <p:nvSpPr>
          <p:cNvPr id="154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200" y="1724025"/>
            <a:ext cx="6324600" cy="4351338"/>
          </a:xfrm>
          <a:prstGeom prst="rect">
            <a:avLst/>
          </a:prstGeom>
        </p:spPr>
        <p:txBody>
          <a:bodyPr/>
          <a:lstStyle/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116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डिजिटल</a:t>
            </a:r>
            <a:r>
              <a:rPr dirty="0"/>
              <a:t> </a:t>
            </a:r>
            <a:r>
              <a:rPr dirty="0" err="1"/>
              <a:t>साक्षरता</a:t>
            </a:r>
            <a:r>
              <a:rPr dirty="0"/>
              <a:t> (GSMA </a:t>
            </a: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guide</a:t>
            </a:r>
            <a:r>
              <a:rPr dirty="0"/>
              <a:t> </a:t>
            </a:r>
            <a:r>
              <a:rPr dirty="0" err="1"/>
              <a:t>भि</a:t>
            </a:r>
            <a:r>
              <a:rPr dirty="0"/>
              <a:t> </a:t>
            </a:r>
            <a:r>
              <a:rPr dirty="0" err="1"/>
              <a:t>देखि</a:t>
            </a:r>
            <a:r>
              <a:rPr dirty="0"/>
              <a:t>):</a:t>
            </a:r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हार्डवेयर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प्रभावकारी</a:t>
            </a:r>
            <a:r>
              <a:rPr dirty="0"/>
              <a:t> </a:t>
            </a:r>
            <a:r>
              <a:rPr dirty="0" err="1"/>
              <a:t>प्रयोग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मोबाइल</a:t>
            </a:r>
            <a:r>
              <a:rPr dirty="0"/>
              <a:t> </a:t>
            </a:r>
            <a:r>
              <a:rPr dirty="0" err="1"/>
              <a:t>फोन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</a:t>
            </a:r>
            <a:r>
              <a:rPr dirty="0" err="1"/>
              <a:t>जा</a:t>
            </a:r>
            <a:r>
              <a:rPr dirty="0"/>
              <a:t> </a:t>
            </a:r>
            <a:r>
              <a:rPr dirty="0" err="1"/>
              <a:t>सकेवाला</a:t>
            </a:r>
            <a:r>
              <a:rPr dirty="0"/>
              <a:t> </a:t>
            </a:r>
            <a:r>
              <a:rPr dirty="0" err="1"/>
              <a:t>सब</a:t>
            </a:r>
            <a:r>
              <a:rPr dirty="0"/>
              <a:t> </a:t>
            </a:r>
            <a:r>
              <a:rPr dirty="0" err="1"/>
              <a:t>काम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फोन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स्क्रिन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किबोर्ड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फोन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अन्य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– </a:t>
            </a:r>
            <a:r>
              <a:rPr dirty="0" err="1"/>
              <a:t>जैसे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टर्चलाइट</a:t>
            </a:r>
            <a:endParaRPr dirty="0"/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सफ्टवेयर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प्रभावकारी</a:t>
            </a:r>
            <a:r>
              <a:rPr dirty="0"/>
              <a:t> </a:t>
            </a:r>
            <a:r>
              <a:rPr dirty="0" err="1"/>
              <a:t>प्रयोग</a:t>
            </a:r>
            <a:endParaRPr dirty="0"/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विभिन्न</a:t>
            </a:r>
            <a:r>
              <a:rPr dirty="0"/>
              <a:t> </a:t>
            </a:r>
            <a:r>
              <a:rPr dirty="0" err="1"/>
              <a:t>एप्लिकेसन</a:t>
            </a:r>
            <a:r>
              <a:rPr dirty="0"/>
              <a:t> </a:t>
            </a:r>
            <a:r>
              <a:rPr dirty="0" err="1"/>
              <a:t>प्रयोग</a:t>
            </a:r>
            <a:r>
              <a:rPr dirty="0"/>
              <a:t> </a:t>
            </a:r>
            <a:r>
              <a:rPr dirty="0" err="1"/>
              <a:t>करे</a:t>
            </a:r>
            <a:r>
              <a:rPr dirty="0"/>
              <a:t> </a:t>
            </a:r>
            <a:r>
              <a:rPr dirty="0" err="1"/>
              <a:t>सिखे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सेटिङ्ग</a:t>
            </a:r>
            <a:r>
              <a:rPr dirty="0"/>
              <a:t> </a:t>
            </a:r>
            <a:r>
              <a:rPr dirty="0" err="1"/>
              <a:t>बुझल</a:t>
            </a:r>
            <a:r>
              <a:rPr dirty="0"/>
              <a:t> </a:t>
            </a:r>
            <a:r>
              <a:rPr dirty="0" err="1"/>
              <a:t>अउरी</a:t>
            </a:r>
            <a:r>
              <a:rPr dirty="0"/>
              <a:t> </a:t>
            </a:r>
            <a:r>
              <a:rPr dirty="0" err="1"/>
              <a:t>आवश्यक्ता</a:t>
            </a:r>
            <a:r>
              <a:rPr dirty="0"/>
              <a:t> </a:t>
            </a:r>
            <a:r>
              <a:rPr dirty="0" err="1"/>
              <a:t>अनुसार</a:t>
            </a:r>
            <a:r>
              <a:rPr dirty="0"/>
              <a:t> </a:t>
            </a:r>
            <a:r>
              <a:rPr dirty="0" err="1"/>
              <a:t>परिवर्तन</a:t>
            </a:r>
            <a:r>
              <a:rPr dirty="0"/>
              <a:t> </a:t>
            </a:r>
            <a:r>
              <a:rPr dirty="0" err="1"/>
              <a:t>कइल</a:t>
            </a:r>
            <a:r>
              <a:rPr dirty="0"/>
              <a:t>  </a:t>
            </a:r>
          </a:p>
          <a:p>
            <a:pPr marL="1051560" lvl="2" indent="-210311" defTabSz="841247">
              <a:lnSpc>
                <a:spcPct val="81000"/>
              </a:lnSpc>
              <a:spcBef>
                <a:spcPts val="400"/>
              </a:spcBef>
              <a:defRPr sz="1564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विशेष</a:t>
            </a:r>
            <a:r>
              <a:rPr dirty="0"/>
              <a:t> </a:t>
            </a:r>
            <a:r>
              <a:rPr dirty="0" err="1"/>
              <a:t>कर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सामाजिक</a:t>
            </a:r>
            <a:r>
              <a:rPr dirty="0"/>
              <a:t> </a:t>
            </a:r>
            <a:r>
              <a:rPr dirty="0" err="1"/>
              <a:t>सञ्जाल</a:t>
            </a:r>
            <a:endParaRPr dirty="0"/>
          </a:p>
          <a:p>
            <a:pPr marL="210311" indent="-210311" defTabSz="841247">
              <a:lnSpc>
                <a:spcPct val="81000"/>
              </a:lnSpc>
              <a:spcBef>
                <a:spcPts val="900"/>
              </a:spcBef>
              <a:defRPr sz="2116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सूचना</a:t>
            </a:r>
            <a:r>
              <a:rPr dirty="0"/>
              <a:t> </a:t>
            </a:r>
            <a:r>
              <a:rPr dirty="0" err="1"/>
              <a:t>सम्बन्धी</a:t>
            </a:r>
            <a:r>
              <a:rPr dirty="0"/>
              <a:t> </a:t>
            </a:r>
            <a:r>
              <a:rPr dirty="0" err="1"/>
              <a:t>साक्षरता</a:t>
            </a:r>
            <a:r>
              <a:rPr dirty="0"/>
              <a:t>:</a:t>
            </a:r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इन्टरनेट</a:t>
            </a:r>
            <a:r>
              <a:rPr dirty="0"/>
              <a:t> </a:t>
            </a:r>
            <a:r>
              <a:rPr dirty="0" err="1"/>
              <a:t>मे</a:t>
            </a:r>
            <a:r>
              <a:rPr dirty="0"/>
              <a:t> </a:t>
            </a:r>
            <a:r>
              <a:rPr dirty="0" err="1"/>
              <a:t>प्राप्त</a:t>
            </a:r>
            <a:r>
              <a:rPr dirty="0"/>
              <a:t> </a:t>
            </a:r>
            <a:r>
              <a:rPr dirty="0" err="1"/>
              <a:t>हो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वाला</a:t>
            </a:r>
            <a:r>
              <a:rPr dirty="0"/>
              <a:t> </a:t>
            </a:r>
            <a:r>
              <a:rPr dirty="0" err="1"/>
              <a:t>जानकारी</a:t>
            </a:r>
            <a:r>
              <a:rPr dirty="0"/>
              <a:t> </a:t>
            </a:r>
            <a:r>
              <a:rPr dirty="0" err="1"/>
              <a:t>ठिक</a:t>
            </a:r>
            <a:r>
              <a:rPr dirty="0"/>
              <a:t> ह </a:t>
            </a:r>
            <a:r>
              <a:rPr dirty="0" err="1"/>
              <a:t>कि</a:t>
            </a:r>
            <a:r>
              <a:rPr dirty="0"/>
              <a:t> </a:t>
            </a:r>
            <a:r>
              <a:rPr dirty="0" err="1"/>
              <a:t>ना</a:t>
            </a:r>
            <a:r>
              <a:rPr dirty="0"/>
              <a:t> </a:t>
            </a:r>
            <a:r>
              <a:rPr dirty="0" err="1"/>
              <a:t>जाने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? </a:t>
            </a:r>
          </a:p>
          <a:p>
            <a:pPr marL="630936" lvl="1" indent="-210311" defTabSz="841247">
              <a:lnSpc>
                <a:spcPct val="81000"/>
              </a:lnSpc>
              <a:spcBef>
                <a:spcPts val="400"/>
              </a:spcBef>
              <a:defRPr sz="1840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प्राप्त</a:t>
            </a:r>
            <a:r>
              <a:rPr dirty="0"/>
              <a:t> </a:t>
            </a:r>
            <a:r>
              <a:rPr dirty="0" err="1"/>
              <a:t>भइल</a:t>
            </a:r>
            <a:r>
              <a:rPr dirty="0"/>
              <a:t> </a:t>
            </a:r>
            <a:r>
              <a:rPr dirty="0" err="1"/>
              <a:t>जानकारी</a:t>
            </a:r>
            <a:r>
              <a:rPr dirty="0"/>
              <a:t> </a:t>
            </a:r>
            <a:r>
              <a:rPr dirty="0" err="1"/>
              <a:t>विश्वसनीय</a:t>
            </a:r>
            <a:r>
              <a:rPr dirty="0"/>
              <a:t> </a:t>
            </a:r>
            <a:r>
              <a:rPr dirty="0" err="1"/>
              <a:t>आउरी</a:t>
            </a:r>
            <a:r>
              <a:rPr dirty="0"/>
              <a:t> </a:t>
            </a:r>
            <a:r>
              <a:rPr dirty="0" err="1"/>
              <a:t>तथ्यपरक</a:t>
            </a:r>
            <a:r>
              <a:rPr dirty="0"/>
              <a:t> </a:t>
            </a:r>
            <a:r>
              <a:rPr dirty="0" err="1"/>
              <a:t>बा</a:t>
            </a:r>
            <a:r>
              <a:rPr dirty="0"/>
              <a:t>?</a:t>
            </a:r>
          </a:p>
        </p:txBody>
      </p:sp>
      <p:pic>
        <p:nvPicPr>
          <p:cNvPr id="155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300" y="1664493"/>
            <a:ext cx="2514600" cy="447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3"/>
          <p:cNvSpPr txBox="1">
            <a:spLocks noGrp="1"/>
          </p:cNvSpPr>
          <p:nvPr>
            <p:ph type="ctrTitle"/>
          </p:nvPr>
        </p:nvSpPr>
        <p:spPr>
          <a:xfrm>
            <a:off x="2032000" y="1114425"/>
            <a:ext cx="10363200" cy="2387601"/>
          </a:xfrm>
          <a:prstGeom prst="rect">
            <a:avLst/>
          </a:prstGeom>
        </p:spPr>
        <p:txBody>
          <a:bodyPr/>
          <a:lstStyle/>
          <a:p>
            <a:pPr defTabSz="896111"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sp>
        <p:nvSpPr>
          <p:cNvPr id="158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3"/>
          <p:cNvSpPr txBox="1">
            <a:spLocks noGrp="1"/>
          </p:cNvSpPr>
          <p:nvPr>
            <p:ph type="ctrTitle"/>
          </p:nvPr>
        </p:nvSpPr>
        <p:spPr>
          <a:xfrm>
            <a:off x="912628" y="390525"/>
            <a:ext cx="7267986" cy="2387600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t>२. डिजिटल प्रविधि के सुरक्षित प्रयोग </a:t>
            </a:r>
          </a:p>
        </p:txBody>
      </p:sp>
      <p:sp>
        <p:nvSpPr>
          <p:cNvPr id="162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3915283"/>
            <a:ext cx="5025658" cy="1655762"/>
          </a:xfrm>
          <a:prstGeom prst="rect">
            <a:avLst/>
          </a:prstGeom>
        </p:spPr>
        <p:txBody>
          <a:bodyPr/>
          <a:lstStyle/>
          <a:p>
            <a:pPr defTabSz="676655">
              <a:spcBef>
                <a:spcPts val="700"/>
              </a:spcBef>
              <a:defRPr sz="2960" i="1">
                <a:latin typeface="Kokila"/>
                <a:ea typeface="Kokila"/>
                <a:cs typeface="Kokila"/>
                <a:sym typeface="Kokila"/>
              </a:defRPr>
            </a:pPr>
            <a:r>
              <a:t>“डिजिटल प्रविधिके प्रयोग से अपना अउरी दोसरा के हानि के जोखिम ना होको”</a:t>
            </a:r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854" y="330200"/>
            <a:ext cx="3594760" cy="2923738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5"/>
          <p:cNvSpPr txBox="1"/>
          <p:nvPr/>
        </p:nvSpPr>
        <p:spPr>
          <a:xfrm>
            <a:off x="9558350" y="3223826"/>
            <a:ext cx="148831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रहे खातिर मुख्य उपाय सभ: सम्भावित जोखिम समझीं</a:t>
            </a:r>
            <a:endParaRPr lang="en-US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93375-0ED2-455C-B957-DE9F4E48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46" y="1744344"/>
            <a:ext cx="7200899" cy="4752976"/>
          </a:xfrm>
        </p:spPr>
        <p:txBody>
          <a:bodyPr>
            <a:normAutofit/>
          </a:bodyPr>
          <a:lstStyle/>
          <a:p>
            <a:pPr>
              <a:lnSpc>
                <a:spcPct val="72000"/>
              </a:lnSpc>
              <a:defRPr sz="19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सम्भावित हानि के बारे मे जानकारी राखल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कौनो ह्याक करता की 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दुर्व्यवहार भा उत्पीडन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धम्की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पैसा भा कागजात सम्बन्धी ठगी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प्रयोग करत समय कम्पनी के देवल जाएवाला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कोनौ बात विश्वसनीय नइखे लागत त का ऊ बात साच ह?</a:t>
            </a:r>
          </a:p>
          <a:p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लेकिन एकरा से जादे डराएके ना परि </a:t>
            </a:r>
            <a:endParaRPr lang="en-US" sz="22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hi-IN" sz="2200" dirty="0">
                <a:latin typeface="Kokila" panose="020B0604020202020204" pitchFamily="34" charset="0"/>
                <a:cs typeface="Kokila" panose="020B0604020202020204" pitchFamily="34" charset="0"/>
              </a:rPr>
              <a:t>जागरूक रहीं, आ एकर इस्तेमाल सुरक्षित आ गोपनीय तरीका से करीं</a:t>
            </a:r>
            <a:endParaRPr lang="en-US" sz="22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जवना से सच म़े डिजिटल तकनीक के पूरा फायदा उठा सकल जाए </a:t>
            </a:r>
            <a:endParaRPr lang="en-US" sz="2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CC32BD-11CA-7447-1D99-B82F4EE16121}"/>
              </a:ext>
            </a:extLst>
          </p:cNvPr>
          <p:cNvSpPr txBox="1"/>
          <p:nvPr/>
        </p:nvSpPr>
        <p:spPr>
          <a:xfrm>
            <a:off x="8039099" y="5386909"/>
            <a:ext cx="3823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https://www.oceanpointins.com/ri-business-insurance/cyber-liability-insurance/8-common-hacking-techniques/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2" descr="8 Common Hacking Techniques That Every Business Owner Should Know About">
            <a:extLst>
              <a:ext uri="{FF2B5EF4-FFF2-40B4-BE49-F238E27FC236}">
                <a16:creationId xmlns:a16="http://schemas.microsoft.com/office/drawing/2014/main" id="{FD5CB3DF-2097-76B4-271D-FF3129A8D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0945" y="2226576"/>
            <a:ext cx="4281752" cy="293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07639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रहे के खातिर मुख्य उपाय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सभ 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: सुरक्षित व्यवहार</a:t>
            </a:r>
            <a:endParaRPr lang="en-US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8891" cy="4351338"/>
          </a:xfrm>
        </p:spPr>
        <p:txBody>
          <a:bodyPr>
            <a:normAutofit fontScale="77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ऑनलाइन व्यवहार अपनावे के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जवना एप्स अउरी तकनीक के इस्तेमाल करेके चाहतानी, ओकरा बारे में बढ़िया से समझ होखे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कवनो अइसन चीज साझा मत करीं जवना से दोसरा के नुकसान होखे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अइसन बात मत करीं कि दोसरा के भड़कावे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जवना एप्स आ प्लेटफार्म में रुचि नइखे ओहमें शामिल होखे खातिर सहमति मत द़ी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जवन बात दोसरा से व्यक्तिगत रूप से ना कहसकल जाता वु बात ऑनलाइन मत कहीं/लिखीं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अनजान वेबसाइट मत खोलीं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"http" 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से बेसी "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https" 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सुरु होखे वाली वेबसाइटन पर ध्यान दीं.</a:t>
            </a:r>
          </a:p>
          <a:p>
            <a:pPr marL="685800" lvl="2" indent="-285750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खतरा में पड़ल लोग के हमेशा रक्षा करीं (जइसे कि बालबालिका)</a:t>
            </a:r>
          </a:p>
          <a:p>
            <a:pPr marL="685800" lvl="2" indent="-285750"/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असली देखेवाला म़ने कंप्यूटर से बनल “डीप फेक” से सावधान रह़ी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9FEA30-4A7C-7CA8-12AC-0E780CC7E5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142" y="2449286"/>
            <a:ext cx="3230178" cy="307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110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रहे वाला मुख्य उपाय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सभ 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: प्राविधिक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B6232A-C905-97C3-2B30-1DB91EFB8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700" y="360505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AE958C34-EC0F-4D36-8DF9-8249300377B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467" y="1772281"/>
            <a:ext cx="3969038" cy="3969038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24543" y="1772281"/>
            <a:ext cx="7489371" cy="445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 lnSpcReduction="10000"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>
              <a:lnSpc>
                <a:spcPct val="110000"/>
              </a:lnSpc>
              <a:defRPr sz="19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900" dirty="0">
                <a:latin typeface="Kokila"/>
                <a:ea typeface="Kokila"/>
                <a:cs typeface="Kokila"/>
                <a:sym typeface="Kokila"/>
              </a:rPr>
              <a:t>कुछ प्राविधिक शब्दावली - यदि निचा लिखल सब मध्ये से कुछो होइ त तुरन्त रिपोर्ट करी (एप्लिकेशन भित्रे चाहे प्रहरी भा अन्य निकाय मे जानकारी देवे के) :</a:t>
            </a:r>
          </a:p>
          <a:p>
            <a:pPr marL="685800" lvl="1" indent="-228600" hangingPunct="1">
              <a:lnSpc>
                <a:spcPct val="110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600" dirty="0">
                <a:latin typeface="Kokila"/>
                <a:ea typeface="Kokila"/>
                <a:cs typeface="Kokila"/>
                <a:sym typeface="Kokila"/>
              </a:rPr>
              <a:t>फिसिङ (</a:t>
            </a:r>
            <a:r>
              <a:rPr lang="en-US" sz="1600" dirty="0">
                <a:latin typeface="Kokila"/>
                <a:ea typeface="Kokila"/>
                <a:cs typeface="Kokila"/>
                <a:sym typeface="Kokila"/>
              </a:rPr>
              <a:t>Phishing) – </a:t>
            </a:r>
            <a:r>
              <a:rPr lang="hi-IN" sz="1600" dirty="0">
                <a:latin typeface="Kokila"/>
                <a:ea typeface="Kokila"/>
                <a:cs typeface="Kokila"/>
                <a:sym typeface="Kokila"/>
              </a:rPr>
              <a:t>झुक्या के गल्ती करावल गइल</a:t>
            </a:r>
          </a:p>
          <a:p>
            <a:pPr marL="1143000" lvl="3" indent="-228600" hangingPunct="1">
              <a:lnSpc>
                <a:spcPct val="110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400" dirty="0">
                <a:latin typeface="Kokila"/>
                <a:ea typeface="Kokila"/>
                <a:cs typeface="Kokila"/>
                <a:sym typeface="Kokila"/>
              </a:rPr>
              <a:t>पूर्ण रुप मे विश्वस्त ना भइल चाहे शंका लागल लिंक मे कब्बो क्लीक ना करीं</a:t>
            </a:r>
          </a:p>
          <a:p>
            <a:pPr marL="685800" lvl="2" indent="228600" hangingPunct="1">
              <a:lnSpc>
                <a:spcPct val="110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400" dirty="0">
                <a:latin typeface="Kokila"/>
                <a:ea typeface="Kokila"/>
                <a:cs typeface="Kokila"/>
                <a:sym typeface="Kokila"/>
              </a:rPr>
              <a:t>ह्याकिङ (</a:t>
            </a:r>
            <a:r>
              <a:rPr lang="en-US" sz="1400" dirty="0">
                <a:latin typeface="Kokila"/>
                <a:ea typeface="Kokila"/>
                <a:cs typeface="Kokila"/>
                <a:sym typeface="Kokila"/>
              </a:rPr>
              <a:t>Hacking) –</a:t>
            </a:r>
            <a:r>
              <a:rPr lang="hi-IN" sz="1400" dirty="0">
                <a:latin typeface="Kokila"/>
                <a:ea typeface="Kokila"/>
                <a:cs typeface="Kokila"/>
                <a:sym typeface="Kokila"/>
              </a:rPr>
              <a:t>अनाधिकृत रुपम मे डिजिटल प्रणाली बिगारल, तोडफोड कइल गइल</a:t>
            </a:r>
          </a:p>
          <a:p>
            <a:pPr marL="685800" lvl="2" indent="228600" hangingPunct="1">
              <a:lnSpc>
                <a:spcPct val="110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400" dirty="0">
                <a:latin typeface="Kokila"/>
                <a:ea typeface="Kokila"/>
                <a:cs typeface="Kokila"/>
                <a:sym typeface="Kokila"/>
              </a:rPr>
              <a:t>अनलाइन घोटाला (</a:t>
            </a:r>
            <a:r>
              <a:rPr lang="en-US" sz="1400" dirty="0">
                <a:latin typeface="Kokila"/>
                <a:ea typeface="Kokila"/>
                <a:cs typeface="Kokila"/>
                <a:sym typeface="Kokila"/>
              </a:rPr>
              <a:t>Scam) – </a:t>
            </a:r>
            <a:r>
              <a:rPr lang="hi-IN" sz="1400" dirty="0">
                <a:latin typeface="Kokila"/>
                <a:ea typeface="Kokila"/>
                <a:cs typeface="Kokila"/>
                <a:sym typeface="Kokila"/>
              </a:rPr>
              <a:t>विभिन्न प्रकार के ठगी, प्रायः पैसा चोरी चाहे व्यक्तिगत विवरण अउरी कागजात चोरी करे खातिर कइल गइल</a:t>
            </a:r>
          </a:p>
          <a:p>
            <a:pPr marL="1143000" lvl="2" indent="-228600" hangingPunct="1">
              <a:lnSpc>
                <a:spcPct val="110000"/>
              </a:lnSpc>
              <a:spcBef>
                <a:spcPts val="500"/>
              </a:spcBef>
              <a:defRPr sz="1400">
                <a:latin typeface="Kokila"/>
                <a:ea typeface="Kokila"/>
                <a:cs typeface="Kokila"/>
                <a:sym typeface="Kokila"/>
              </a:defRPr>
            </a:pPr>
            <a:r>
              <a:rPr lang="en-US" sz="1400" dirty="0">
                <a:latin typeface="Kokila"/>
                <a:ea typeface="Kokila"/>
                <a:cs typeface="Kokila"/>
                <a:sym typeface="Kokila"/>
              </a:rPr>
              <a:t>QR </a:t>
            </a:r>
            <a:r>
              <a:rPr lang="hi-IN" sz="1400" dirty="0">
                <a:latin typeface="Kokila"/>
                <a:ea typeface="Kokila"/>
                <a:cs typeface="Kokila"/>
                <a:sym typeface="Kokila"/>
              </a:rPr>
              <a:t>कोड के प्रयोग कर के घोटाला ह कि ना पहिचान कर के सतर्क रहे के</a:t>
            </a:r>
          </a:p>
          <a:p>
            <a:pPr hangingPunct="1">
              <a:lnSpc>
                <a:spcPct val="110000"/>
              </a:lnSpc>
              <a:defRPr sz="19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900" dirty="0">
                <a:latin typeface="Kokila"/>
                <a:ea typeface="Kokila"/>
                <a:cs typeface="Kokila"/>
                <a:sym typeface="Kokila"/>
              </a:rPr>
              <a:t>प्रमाणीकरण</a:t>
            </a:r>
          </a:p>
          <a:p>
            <a:pPr marL="685800" lvl="1" indent="-228600" hangingPunct="1">
              <a:lnSpc>
                <a:spcPct val="110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600" dirty="0">
                <a:sym typeface="Kokila"/>
              </a:rPr>
              <a:t>पासवर्ड के इस्तेमाल करीं (हर ऑनलाइन इस्तेमाल खातिर जटिल आ मूल पासवर्ड)।</a:t>
            </a:r>
            <a:endParaRPr lang="en-US" sz="1600" dirty="0">
              <a:sym typeface="Kokila"/>
            </a:endParaRPr>
          </a:p>
          <a:p>
            <a:pPr marL="1196339" lvl="2" indent="-228600" hangingPunct="1">
              <a:lnSpc>
                <a:spcPct val="110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कम से कम 10 गो संख्या भा चिन्ह, अन्य चिन्ह, आ बड़ आ छोट अक्षर के संयोजन बनाईं</a:t>
            </a:r>
            <a:endParaRPr lang="hi-IN" sz="1600" dirty="0">
              <a:latin typeface="Kokila"/>
              <a:ea typeface="Kokila"/>
              <a:cs typeface="Kokila"/>
              <a:sym typeface="Kokila"/>
            </a:endParaRPr>
          </a:p>
          <a:p>
            <a:pPr marL="685800" lvl="1" indent="-228600" hangingPunct="1">
              <a:lnSpc>
                <a:spcPct val="110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600" dirty="0">
                <a:latin typeface="Kokila"/>
                <a:ea typeface="Kokila"/>
                <a:cs typeface="Kokila"/>
                <a:sym typeface="Kokila"/>
              </a:rPr>
              <a:t>औँठाछाप भा चेहरा पहिचान जइसन बायोमेट्रिक प्रमाणीकरण</a:t>
            </a:r>
          </a:p>
          <a:p>
            <a:pPr marL="685800" lvl="1" indent="-228600" hangingPunct="1">
              <a:lnSpc>
                <a:spcPct val="110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600" dirty="0">
                <a:latin typeface="Kokila"/>
                <a:ea typeface="Kokila"/>
                <a:cs typeface="Kokila"/>
                <a:sym typeface="Kokila"/>
              </a:rPr>
              <a:t>मल्टी-फ्याक्टर (एक से बेसी प्रमाण)</a:t>
            </a:r>
          </a:p>
          <a:p>
            <a:pPr marL="685800" lvl="1" indent="-228600" hangingPunct="1">
              <a:lnSpc>
                <a:spcPct val="110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600" dirty="0">
                <a:latin typeface="Kokila"/>
                <a:ea typeface="Kokila"/>
                <a:cs typeface="Kokila"/>
                <a:sym typeface="Kokila"/>
              </a:rPr>
              <a:t>उपकरण पहिचान (</a:t>
            </a:r>
            <a:r>
              <a:rPr lang="en-US" sz="1600" dirty="0">
                <a:latin typeface="Kokila"/>
                <a:ea typeface="Kokila"/>
                <a:cs typeface="Kokila"/>
                <a:sym typeface="Kokila"/>
              </a:rPr>
              <a:t>Endpoint </a:t>
            </a:r>
            <a:r>
              <a:rPr lang="hi-IN" sz="1600" dirty="0">
                <a:latin typeface="Kokila"/>
                <a:ea typeface="Kokila"/>
                <a:cs typeface="Kokila"/>
                <a:sym typeface="Kokila"/>
              </a:rPr>
              <a:t>सुरक्षा: हानी करे वाला चिज से उपकरण के सुरक्षित रखि)</a:t>
            </a:r>
          </a:p>
          <a:p>
            <a:pPr marL="685800" lvl="1" indent="-228600" hangingPunct="1">
              <a:lnSpc>
                <a:spcPct val="110000"/>
              </a:lnSpc>
              <a:spcBef>
                <a:spcPts val="500"/>
              </a:spcBef>
              <a:defRPr sz="1600">
                <a:latin typeface="Kokila"/>
                <a:ea typeface="Kokila"/>
                <a:cs typeface="Kokila"/>
                <a:sym typeface="Kokila"/>
              </a:defRPr>
            </a:pPr>
            <a:r>
              <a:rPr lang="hi-IN" sz="1600" dirty="0">
                <a:latin typeface="Kokila"/>
                <a:ea typeface="Kokila"/>
                <a:cs typeface="Kokila"/>
                <a:sym typeface="Kokila"/>
              </a:rPr>
              <a:t>सामाजिक सञ्जाल भा अन्य अनलाइन प्लेटफर्म मे अन्तरक्रिया कर रहल व्यक्ति के खास पहिचान सुनिश्चित करे के</a:t>
            </a:r>
          </a:p>
        </p:txBody>
      </p:sp>
    </p:spTree>
    <p:extLst>
      <p:ext uri="{BB962C8B-B14F-4D97-AF65-F5344CB8AC3E}">
        <p14:creationId xmlns:p14="http://schemas.microsoft.com/office/powerpoint/2010/main" val="198621138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इस्तेमाल करे से पहिले मददगार सुझाव: हमेशा अभ्यास करीं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इस्तेमाल भईल (सेकेंड हैंड) फोन के इस्तेमाल करे से पहिले "फैक्टरी रीसेट" करीं, जवना से फोन पर मौजूद सभ डेटा अउरी सूचना मिट जाई।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नवीनतम संस्करण में अपडेट कर के आपन एप्स अउरी ऑपरेटिंग सिस्टम के अपडेट राखी।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अपना भरोसेमंद आदमी से कह ही अपना सिम कार्ड के सेटिंग समायोजित क़री भा खाता में पइसा (बैलेंस) जोड़ी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आपन पासवर्ड कबो साझा मत करीं (आ जटिल पासवर्ड के इस्तेमाल करीं)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के सुरक्षा खातीर मजबूत खोल अउरी स्क्रीन कवर लग़ाई 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जदी भुला जाए चाहे चोरी हो जाए, फोन में निजी जानकारी के मात्रा कम से कम करीं।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FD214-7B3E-02DF-CF75-7F59DF152C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737" y="2443163"/>
            <a:ext cx="2595151" cy="2800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9890709" y="543323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2133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665029" cy="1325563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तकनीक के इस्तेमाल करत बेरी सांस्कृतिक मान्यता के बारे में सचेत रहीं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जवना जगह पर आप्रवासी के रूप में काम कर रहल बानी ओकर स्थानीय संस्कृति आ नियम के जानकारी राखेके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बहुत देश में कुछ खास जगहन पर फोटो ना लेहल उचित मानल जाला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सरकारी भवन आ सैन्य क्षेत्र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हवाई जहाज आ हवाई अड्डा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दुर्घटना स्थल सभ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दोसरा के गोपनीयता के सम्मान क़रत अनुमति के बिना फोटो मत खींचीं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खासकर महिला आ परिवार सभन के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सेल्फी लेवेके बेरी खालि आपन सेल्फी ल़ी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10092907" y="5010544"/>
            <a:ext cx="156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दुबईमा आप्रवासी श्रमिक </a:t>
            </a: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4522C-B0CF-41AB-551B-B5C6AF352C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737" y="2475781"/>
            <a:ext cx="2702020" cy="24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0314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Title 3"/>
          <p:cNvSpPr txBox="1"/>
          <p:nvPr/>
        </p:nvSpPr>
        <p:spPr>
          <a:xfrm>
            <a:off x="2077719" y="1114425"/>
            <a:ext cx="10271762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/>
          <a:p>
            <a:pPr defTabSz="896111">
              <a:lnSpc>
                <a:spcPct val="90000"/>
              </a:lnSpc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pic>
        <p:nvPicPr>
          <p:cNvPr id="17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3"/>
          <p:cNvSpPr txBox="1">
            <a:spLocks noGrp="1"/>
          </p:cNvSpPr>
          <p:nvPr>
            <p:ph type="ctrTitle"/>
          </p:nvPr>
        </p:nvSpPr>
        <p:spPr>
          <a:xfrm>
            <a:off x="912628" y="390525"/>
            <a:ext cx="7607301" cy="2387600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t>३. डिजिटल प्रविधि के विवेकपूर्ण प्रयोग </a:t>
            </a:r>
          </a:p>
        </p:txBody>
      </p:sp>
      <p:sp>
        <p:nvSpPr>
          <p:cNvPr id="181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1854200" y="5639594"/>
            <a:ext cx="76073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TextBox 2"/>
          <p:cNvSpPr txBox="1"/>
          <p:nvPr/>
        </p:nvSpPr>
        <p:spPr>
          <a:xfrm>
            <a:off x="3091948" y="4079876"/>
            <a:ext cx="6004561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200" i="1">
                <a:latin typeface="Kokila"/>
                <a:ea typeface="Kokila"/>
                <a:cs typeface="Kokila"/>
                <a:sym typeface="Kokila"/>
              </a:defRPr>
            </a:pPr>
            <a:r>
              <a:t>“विवेक आ ज्ञानसहित डिजिटल प्रविधि </a:t>
            </a:r>
            <a:r>
              <a:rPr i="0"/>
              <a:t>के</a:t>
            </a:r>
            <a:r>
              <a:t> प्रयोग”</a:t>
            </a:r>
          </a:p>
        </p:txBody>
      </p:sp>
      <p:pic>
        <p:nvPicPr>
          <p:cNvPr id="183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928" y="227487"/>
            <a:ext cx="2976909" cy="2946838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TextBox 6"/>
          <p:cNvSpPr txBox="1"/>
          <p:nvPr/>
        </p:nvSpPr>
        <p:spPr>
          <a:xfrm>
            <a:off x="9311735" y="3166441"/>
            <a:ext cx="2139381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फोटो साभारः टिम अनविन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के विवेकपूर्ण प्रयोग के खातिर मुख्य उपाय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सबः कथि करे के?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12" y="1630233"/>
            <a:ext cx="7779288" cy="4679346"/>
          </a:xfrm>
        </p:spPr>
        <p:txBody>
          <a:bodyPr>
            <a:normAutofit/>
          </a:bodyPr>
          <a:lstStyle/>
          <a:p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अपना जरूरत के हिसाब से ई-उत्पादकता के इस्तेमाल करीं 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कंपनी भा सरकार के कहला पर हि इस्तेमाल करे खातिर मजबूर ना होई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मे लिखे भा बोले वाला विषय मे अत्यन्त सचेत रहे के 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प्रयोग कर रहल प्रविधि भा एप्लिकेशन के प्रयोग के बारे मे पर्याप्त जानकारी राखे के</a:t>
            </a:r>
          </a:p>
          <a:p>
            <a:pPr lvl="1"/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नियम आ शर्त पढ़ीं</a:t>
            </a:r>
          </a:p>
          <a:p>
            <a:pPr lvl="1"/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सेटिंग्स सभ मिल़ाई 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याद करेवाला बातः अनलाइन मे एक बेर पोष्ट कइल चिज कभि भि ना भुलाला 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के प्रयोग करत समय संवेदनशिल अउरी विनम्र होकी</a:t>
            </a: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कभिकाल विश्राम ले के डिजिटल प्रविधि से दूर रही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196596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एक से बेसी इमेल भा</a:t>
            </a: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  <a:sym typeface="Kokila"/>
              </a:rPr>
              <a:t> यूजर आईडी (खरीदारी खातिर खाली एगो) बनावे पर विचार करीं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  <a:sym typeface="Kokila"/>
            </a:endParaRPr>
          </a:p>
          <a:p>
            <a:pPr marL="691896" lvl="1" indent="-196596" defTabSz="786384">
              <a:lnSpc>
                <a:spcPct val="72000"/>
              </a:lnSpc>
              <a:spcBef>
                <a:spcPts val="800"/>
              </a:spcBef>
              <a:defRPr sz="1462">
                <a:latin typeface="Kokila"/>
                <a:ea typeface="Kokila"/>
                <a:cs typeface="Kokila"/>
                <a:sym typeface="Kokila"/>
              </a:defRPr>
            </a:pPr>
            <a:r>
              <a:rPr lang="hi-IN" sz="2000" dirty="0">
                <a:latin typeface="Kokila" panose="020B0604020202020204" pitchFamily="34" charset="0"/>
                <a:cs typeface="Kokila" panose="020B0604020202020204" pitchFamily="34" charset="0"/>
              </a:rPr>
              <a:t>अउरी आपत्तकालिन प्रयोग के खातिर फोन के स्वच्छ राखि</a:t>
            </a:r>
          </a:p>
        </p:txBody>
      </p:sp>
      <p:pic>
        <p:nvPicPr>
          <p:cNvPr id="4" name="Picture 2" descr="Top 12 Most Popular Social Media Sites In 2022">
            <a:extLst>
              <a:ext uri="{FF2B5EF4-FFF2-40B4-BE49-F238E27FC236}">
                <a16:creationId xmlns:a16="http://schemas.microsoft.com/office/drawing/2014/main" id="{13759414-63FA-E344-322B-4AB5E9A68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0706" y="2305429"/>
            <a:ext cx="4226851" cy="237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15439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499573" cy="1325563"/>
          </a:xfrm>
        </p:spPr>
        <p:txBody>
          <a:bodyPr>
            <a:normAutofit/>
          </a:bodyPr>
          <a:lstStyle/>
          <a:p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के विवेकपूर्ण प्रयोग खातिर मुख्य उपाय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सभ</a:t>
            </a:r>
            <a:r>
              <a:rPr lang="hi-IN" dirty="0">
                <a:latin typeface="Kokila" panose="020B0604020202020204" pitchFamily="34" charset="0"/>
                <a:cs typeface="Kokila" panose="020B0604020202020204" pitchFamily="34" charset="0"/>
              </a:rPr>
              <a:t> कथि ना करेके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581414"/>
            <a:ext cx="10504712" cy="4514586"/>
          </a:xfrm>
        </p:spPr>
        <p:txBody>
          <a:bodyPr>
            <a:noAutofit/>
          </a:bodyPr>
          <a:lstStyle/>
          <a:p>
            <a:pPr marL="192023" indent="-192023" defTabSz="768095">
              <a:lnSpc>
                <a:spcPct val="120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lang="hi-IN" sz="1200" dirty="0">
                <a:latin typeface="Kokila" panose="020B0604020202020204" pitchFamily="34" charset="0"/>
                <a:cs typeface="Kokila" panose="020B0604020202020204" pitchFamily="34" charset="0"/>
                <a:sym typeface="Kokila"/>
              </a:rPr>
              <a:t>कवनो अइसन बात पोस्ट मत करीं जवना के रउरा ना चाहत होखीं कि लोग देखे 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  <a:sym typeface="Kokila"/>
            </a:endParaRPr>
          </a:p>
          <a:p>
            <a:pPr marL="687323" lvl="1" indent="-192023" defTabSz="768095">
              <a:lnSpc>
                <a:spcPct val="120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lang="hi-IN" sz="1200" dirty="0">
                <a:latin typeface="Kokila" panose="020B0604020202020204" pitchFamily="34" charset="0"/>
                <a:cs typeface="Kokila" panose="020B0604020202020204" pitchFamily="34" charset="0"/>
              </a:rPr>
              <a:t>केहू के भि देखे के प्रकार से पोष्ट मत करी!</a:t>
            </a:r>
          </a:p>
          <a:p>
            <a:pPr marL="576071" lvl="1" indent="-192023" defTabSz="768095">
              <a:lnSpc>
                <a:spcPct val="120000"/>
              </a:lnSpc>
              <a:spcBef>
                <a:spcPts val="400"/>
              </a:spcBef>
              <a:defRPr sz="1679">
                <a:latin typeface="Kokila"/>
                <a:ea typeface="Kokila"/>
                <a:cs typeface="Kokila"/>
                <a:sym typeface="Kokila"/>
              </a:defRPr>
            </a:pPr>
            <a:r>
              <a:rPr lang="hi-IN" sz="1200" dirty="0">
                <a:latin typeface="Kokila" panose="020B0604020202020204" pitchFamily="34" charset="0"/>
                <a:cs typeface="Kokila" panose="020B0604020202020204" pitchFamily="34" charset="0"/>
              </a:rPr>
              <a:t>गोपनीयता सम्बन्धी प्राइभेसी सेटिङ मिलावे के</a:t>
            </a:r>
          </a:p>
          <a:p>
            <a:pPr marL="576071" lvl="1" indent="-192023" defTabSz="768095">
              <a:lnSpc>
                <a:spcPct val="120000"/>
              </a:lnSpc>
              <a:spcBef>
                <a:spcPts val="400"/>
              </a:spcBef>
              <a:defRPr sz="1679">
                <a:latin typeface="Kokila"/>
                <a:ea typeface="Kokila"/>
                <a:cs typeface="Kokila"/>
                <a:sym typeface="Kokila"/>
              </a:defRPr>
            </a:pPr>
            <a:r>
              <a:rPr lang="hi-IN" sz="1200" dirty="0">
                <a:latin typeface="Kokila" panose="020B0604020202020204" pitchFamily="34" charset="0"/>
                <a:cs typeface="Kokila" panose="020B0604020202020204" pitchFamily="34" charset="0"/>
              </a:rPr>
              <a:t>बहुत निराश भा उदास भइल समय मे कौनो पोष्ट ना करी </a:t>
            </a:r>
          </a:p>
          <a:p>
            <a:pPr marL="192023" indent="-192023" defTabSz="768095">
              <a:lnSpc>
                <a:spcPct val="120000"/>
              </a:lnSpc>
              <a:spcBef>
                <a:spcPts val="800"/>
              </a:spcBef>
              <a:defRPr sz="1932">
                <a:latin typeface="Kokila"/>
                <a:ea typeface="Kokila"/>
                <a:cs typeface="Kokila"/>
                <a:sym typeface="Kokila"/>
              </a:defRPr>
            </a:pPr>
            <a:r>
              <a:rPr lang="hi-IN" sz="1200" dirty="0">
                <a:latin typeface="Kokila" panose="020B0604020202020204" pitchFamily="34" charset="0"/>
                <a:cs typeface="Kokila" panose="020B0604020202020204" pitchFamily="34" charset="0"/>
              </a:rPr>
              <a:t>विश्वास नाभइल उदास शंकास्पद लागल कौनो भि मैसेज भा लिंक मत खोली, जबाफ ना दी</a:t>
            </a:r>
          </a:p>
          <a:p>
            <a:pPr lvl="1"/>
            <a:r>
              <a:rPr lang="hi-IN" sz="1200" dirty="0">
                <a:latin typeface="Kokila" panose="020B0604020202020204" pitchFamily="34" charset="0"/>
                <a:cs typeface="Kokila" panose="020B0604020202020204" pitchFamily="34" charset="0"/>
              </a:rPr>
              <a:t>खास कर के ऊ संदेश जवन कवनो बैंक के भेजल लउकत होखे</a:t>
            </a:r>
            <a:endParaRPr lang="en-US" sz="1200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समय बर्बाद मत करीं</a:t>
            </a:r>
          </a:p>
          <a:p>
            <a:pPr lvl="1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सोशल नेटवर्क के माध्यम से ऑनलाइन गेम खेल के</a:t>
            </a:r>
          </a:p>
          <a:p>
            <a:pPr lvl="1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पइसा खातिर ऑनलाइन जुआ खेल के </a:t>
            </a:r>
          </a:p>
          <a:p>
            <a:pPr lvl="1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हिंसा</a:t>
            </a: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पईसा के बर्बादी मत करीं</a:t>
            </a:r>
          </a:p>
          <a:p>
            <a:pPr lvl="1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जइसे टिकटक पर उपहार देक़े </a:t>
            </a: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तकनीक के जोखिम ना लेवेके </a:t>
            </a:r>
          </a:p>
          <a:p>
            <a:pPr lvl="1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जइसे कि, क्रिप्टो मुद्रा में लगानी कइल</a:t>
            </a: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अनजान "ट्रोल" हमला से दूर रहीं - अइसन हमला पर कबो आक्रामक प्रतिक्रिया मत दीं</a:t>
            </a:r>
          </a:p>
          <a:p>
            <a:pPr lvl="1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एकरा से हालात अउरी खराब हो जाला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AC8AD-0BB4-4B1D-C76C-4DB555B50D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22" y="1825625"/>
            <a:ext cx="28575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829AD3-888B-48C5-CC25-990C171E7D99}"/>
              </a:ext>
            </a:extLst>
          </p:cNvPr>
          <p:cNvSpPr txBox="1"/>
          <p:nvPr/>
        </p:nvSpPr>
        <p:spPr>
          <a:xfrm>
            <a:off x="9337773" y="5722163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5620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Title 3"/>
          <p:cNvSpPr txBox="1">
            <a:spLocks noGrp="1"/>
          </p:cNvSpPr>
          <p:nvPr>
            <p:ph type="ctrTitle"/>
          </p:nvPr>
        </p:nvSpPr>
        <p:spPr>
          <a:xfrm>
            <a:off x="2032000" y="1114425"/>
            <a:ext cx="10363200" cy="2387601"/>
          </a:xfrm>
          <a:prstGeom prst="rect">
            <a:avLst/>
          </a:prstGeom>
        </p:spPr>
        <p:txBody>
          <a:bodyPr/>
          <a:lstStyle/>
          <a:p>
            <a:pPr defTabSz="896111"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pic>
        <p:nvPicPr>
          <p:cNvPr id="19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3"/>
          <p:cNvSpPr txBox="1">
            <a:spLocks noGrp="1"/>
          </p:cNvSpPr>
          <p:nvPr>
            <p:ph type="ctrTitle"/>
          </p:nvPr>
        </p:nvSpPr>
        <p:spPr>
          <a:xfrm>
            <a:off x="912627" y="390525"/>
            <a:ext cx="6159506" cy="2387600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t>४. डिजिटल प्रविधि के गोपनीय प्रयोग  </a:t>
            </a:r>
          </a:p>
        </p:txBody>
      </p:sp>
      <p:sp>
        <p:nvSpPr>
          <p:cNvPr id="200" name="TextBox 9"/>
          <p:cNvSpPr txBox="1"/>
          <p:nvPr/>
        </p:nvSpPr>
        <p:spPr>
          <a:xfrm>
            <a:off x="8346963" y="5801769"/>
            <a:ext cx="3128118" cy="39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https://www.telegraph.co.uk/news/2018/11/06/chinese-surveillance-grows-stronger-technology-can-recognise/</a:t>
            </a:r>
            <a:r>
              <a:t> </a:t>
            </a:r>
          </a:p>
        </p:txBody>
      </p:sp>
      <p:sp>
        <p:nvSpPr>
          <p:cNvPr id="201" name="Rectangle 10"/>
          <p:cNvSpPr txBox="1"/>
          <p:nvPr/>
        </p:nvSpPr>
        <p:spPr>
          <a:xfrm>
            <a:off x="7708160" y="6268013"/>
            <a:ext cx="5183622" cy="43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r>
              <a:t>See also video at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https://www.facebook.com/scmp/videos/246038106344865/?t=34</a:t>
            </a:r>
          </a:p>
        </p:txBody>
      </p:sp>
      <p:pic>
        <p:nvPicPr>
          <p:cNvPr id="202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440" y="128320"/>
            <a:ext cx="4370780" cy="290726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TextBox 5"/>
          <p:cNvSpPr txBox="1"/>
          <p:nvPr/>
        </p:nvSpPr>
        <p:spPr>
          <a:xfrm>
            <a:off x="7907626" y="3085669"/>
            <a:ext cx="4346092" cy="39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https://www.smartcitiesworld.net/ai-and-machine-learning/ai-and-machine-learning/ai-expands-capabilities-of-surveillance-and-public-safety-tech</a:t>
            </a:r>
            <a:r>
              <a:t> </a:t>
            </a:r>
          </a:p>
        </p:txBody>
      </p:sp>
      <p:sp>
        <p:nvSpPr>
          <p:cNvPr id="204" name="Subtitle 6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4"/>
            <a:ext cx="5025658" cy="1430650"/>
          </a:xfrm>
          <a:prstGeom prst="rect">
            <a:avLst/>
          </a:prstGeom>
        </p:spPr>
        <p:txBody>
          <a:bodyPr/>
          <a:lstStyle/>
          <a:p>
            <a:pPr>
              <a:defRPr sz="3200" i="1">
                <a:latin typeface="Kokila"/>
                <a:ea typeface="Kokila"/>
                <a:cs typeface="Kokila"/>
                <a:sym typeface="Kokila"/>
              </a:defRPr>
            </a:pPr>
            <a:r>
              <a:t>“डिजिटल प्रविधि के विश्वसनीय भा गोपनीयरूप मे प्रयोग करीं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793201" cy="1325563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के सुरक्षित उपयोग खातिर प्रमुख उपाय – सामाजिक आचरण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8521700" cy="4686299"/>
          </a:xfrm>
        </p:spPr>
        <p:txBody>
          <a:bodyPr>
            <a:normAutofit fontScale="62500" lnSpcReduction="20000"/>
          </a:bodyPr>
          <a:lstStyle/>
          <a:p>
            <a:pPr lvl="1"/>
            <a:r>
              <a:rPr lang="ne-NP" b="1" dirty="0">
                <a:latin typeface="Kokila" panose="020B0604020202020204" pitchFamily="34" charset="0"/>
                <a:cs typeface="Kokila" panose="020B0604020202020204" pitchFamily="34" charset="0"/>
              </a:rPr>
              <a:t>ऑनलाइन रहला पर "निजी" रहीं जेहसे कि दोसरा के पता ना चले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याद राखीं कि एक बेर इंटरनेट पर डाल दिहल चिझ हमेशा खातिर रह जाला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खाली उहे पोस्ट करीं जवना से रउरा आ संबंधित लोग संतुष्ट बानी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आपन पासवर्ड कबो केहू से ना शेयर करीं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वेबसाइट पर जाए के समय सभ कुकीज़ के जतना हो सके खारिज कर दीं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दोसरा के एक बेर के पासवर्ड (ओटीपी) मत देखाईं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वेबसाइट पर जाए के समय सभ कुकीज़ के जतना हो सके खारिज कर दीं</a:t>
            </a:r>
          </a:p>
          <a:p>
            <a:pPr lvl="1"/>
            <a:r>
              <a:rPr lang="ne-NP" b="1" dirty="0">
                <a:latin typeface="Kokila" panose="020B0604020202020204" pitchFamily="34" charset="0"/>
                <a:cs typeface="Kokila" panose="020B0604020202020204" pitchFamily="34" charset="0"/>
              </a:rPr>
              <a:t>केकरा से सुरक्षित आ गोपनीय बा?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याद राखीं मोबाइल डिवाइस के इस्तेमाल निगरानी खातिर भी होला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निजी कंपनी के बा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याद राखीं: अधिकतर सोशल मीडिया कंपनी सभ रउरा, यूजर, हमनी के मुफ्त में दिहल डेटा से पइसा कमा लेवेला !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दोसरा व्यक्ति 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कुछ लोग डिजिटल प्रविधि के इस्तेमाल कर के परेशान करेलसन्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AA1A0-A60A-7861-DCA6-84B8B3BD23D5}"/>
              </a:ext>
            </a:extLst>
          </p:cNvPr>
          <p:cNvSpPr txBox="1"/>
          <p:nvPr/>
        </p:nvSpPr>
        <p:spPr>
          <a:xfrm>
            <a:off x="10144968" y="570689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C7BA0E-7C10-9448-8D12-90BDC32416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01" y="1986455"/>
            <a:ext cx="2166478" cy="35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6145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706693" cy="1325563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के सुरक्षित उपयोग खातिर प्रमुख उपाय – व्यावहारिक बात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8185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जवना सॉफ्टवेयर के रउरा इस्तेमाल करत बानी ओकरा के बेसी से बेसी अपडेट राखीं</a:t>
            </a:r>
          </a:p>
          <a:p>
            <a:pPr lvl="1">
              <a:lnSpc>
                <a:spcPct val="120000"/>
              </a:lnSpc>
            </a:pP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एप्लिकेशन के नवीनतम संस्करण में सुरक्षा प्रावधान में सुधार कईल गईल रहेला </a:t>
            </a:r>
          </a:p>
          <a:p>
            <a:pPr>
              <a:lnSpc>
                <a:spcPct val="120000"/>
              </a:lnSpc>
            </a:pP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अधिक से अधिक अनुमति (कुकीज) के बन्दकरीं</a:t>
            </a:r>
          </a:p>
          <a:p>
            <a:pPr lvl="1">
              <a:lnSpc>
                <a:spcPct val="120000"/>
              </a:lnSpc>
            </a:pP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खाली जरूरी कुकीज़ के अनुमति दीं (या सभ कुकीज़ के "अस्वीकार" करीं);</a:t>
            </a:r>
          </a:p>
          <a:p>
            <a:pPr lvl="1">
              <a:lnSpc>
                <a:spcPct val="120000"/>
              </a:lnSpc>
            </a:pP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एकरा से रउरा जवन काम ऑनलाइन करेनी ओकर विवरण अनधिकृत कंपनी तक ना पुगे स़की </a:t>
            </a:r>
          </a:p>
          <a:p>
            <a:pPr>
              <a:lnSpc>
                <a:spcPct val="120000"/>
              </a:lnSpc>
            </a:pP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वर्चुअल प्राइवेट नेटवर्क (भीपीएन) के इस्तेमाल से इंटरनेट चलावेके बारे में।</a:t>
            </a:r>
          </a:p>
          <a:p>
            <a:pPr lvl="1">
              <a:lnSpc>
                <a:spcPct val="120000"/>
              </a:lnSpc>
            </a:pPr>
            <a:r>
              <a:rPr lang="ne-NP" sz="1600" dirty="0">
                <a:latin typeface="Kokila" panose="020B0604020202020204" pitchFamily="34" charset="0"/>
                <a:cs typeface="Kokila" panose="020B0604020202020204" pitchFamily="34" charset="0"/>
              </a:rPr>
              <a:t>अइसन नेटवर्क यूजर्स के डिजिटल लोकेशन आ पहचान छिपा के “गुमनाम” बना देला।</a:t>
            </a:r>
            <a:endParaRPr lang="en-US" sz="16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ABDACF-CFAE-31B8-A18A-81FF9619E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162" y="1825625"/>
            <a:ext cx="3190876" cy="3801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A6B841-1479-3C9F-3A76-2259A92904D3}"/>
              </a:ext>
            </a:extLst>
          </p:cNvPr>
          <p:cNvSpPr txBox="1"/>
          <p:nvPr/>
        </p:nvSpPr>
        <p:spPr>
          <a:xfrm>
            <a:off x="9544893" y="5710235"/>
            <a:ext cx="1361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6953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581399" y="4079875"/>
            <a:ext cx="5025658" cy="165576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Title 3"/>
          <p:cNvSpPr txBox="1">
            <a:spLocks noGrp="1"/>
          </p:cNvSpPr>
          <p:nvPr>
            <p:ph type="ctrTitle"/>
          </p:nvPr>
        </p:nvSpPr>
        <p:spPr>
          <a:xfrm>
            <a:off x="2032000" y="1114425"/>
            <a:ext cx="10363200" cy="2387601"/>
          </a:xfrm>
          <a:prstGeom prst="rect">
            <a:avLst/>
          </a:prstGeom>
        </p:spPr>
        <p:txBody>
          <a:bodyPr/>
          <a:lstStyle/>
          <a:p>
            <a:pPr defTabSz="896111">
              <a:defRPr sz="7056" b="1">
                <a:latin typeface="Kokila"/>
                <a:ea typeface="Kokila"/>
                <a:cs typeface="Kokila"/>
                <a:sym typeface="Kokila"/>
              </a:defRPr>
            </a:pPr>
            <a:r>
              <a:t>छलफल</a:t>
            </a:r>
            <a:br/>
            <a:endParaRPr/>
          </a:p>
        </p:txBody>
      </p:sp>
      <p:pic>
        <p:nvPicPr>
          <p:cNvPr id="21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07655" y="683259"/>
            <a:ext cx="3598800" cy="235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itle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latin typeface="Kokila"/>
                <a:ea typeface="Kokila"/>
                <a:cs typeface="Kokila"/>
                <a:sym typeface="Kokila"/>
              </a:defRPr>
            </a:pPr>
            <a:r>
              <a:rPr lang="hi-IN" dirty="0"/>
              <a:t>निष्कर्ष : सोच़ी </a:t>
            </a:r>
            <a:br>
              <a:rPr dirty="0"/>
            </a:br>
            <a:endParaRPr dirty="0"/>
          </a:p>
        </p:txBody>
      </p:sp>
      <p:sp>
        <p:nvSpPr>
          <p:cNvPr id="220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756210" y="3918508"/>
            <a:ext cx="5092515" cy="181712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53745" indent="-253745" algn="l" defTabSz="676655">
              <a:lnSpc>
                <a:spcPct val="110000"/>
              </a:lnSpc>
              <a:spcBef>
                <a:spcPts val="700"/>
              </a:spcBef>
              <a:buSzPct val="100000"/>
              <a:buFont typeface="Arial"/>
              <a:buChar char="•"/>
              <a:defRPr sz="2960" b="1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का</a:t>
            </a:r>
            <a:r>
              <a:rPr dirty="0"/>
              <a:t> </a:t>
            </a:r>
            <a:r>
              <a:rPr lang="hi-IN" dirty="0"/>
              <a:t>ई</a:t>
            </a:r>
            <a:r>
              <a:rPr dirty="0"/>
              <a:t> </a:t>
            </a:r>
            <a:r>
              <a:rPr dirty="0" err="1"/>
              <a:t>सुरक्षित</a:t>
            </a:r>
            <a:r>
              <a:rPr dirty="0"/>
              <a:t> </a:t>
            </a:r>
            <a:r>
              <a:rPr dirty="0" err="1"/>
              <a:t>बा</a:t>
            </a:r>
            <a:r>
              <a:rPr dirty="0"/>
              <a:t>?</a:t>
            </a:r>
          </a:p>
          <a:p>
            <a:pPr marL="253745" indent="-253745" algn="l" defTabSz="676655">
              <a:lnSpc>
                <a:spcPct val="110000"/>
              </a:lnSpc>
              <a:spcBef>
                <a:spcPts val="700"/>
              </a:spcBef>
              <a:buSzPct val="100000"/>
              <a:buFont typeface="Arial"/>
              <a:buChar char="•"/>
              <a:defRPr sz="2960" b="1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का</a:t>
            </a:r>
            <a:r>
              <a:rPr dirty="0"/>
              <a:t> </a:t>
            </a:r>
            <a:r>
              <a:rPr lang="hi-IN" dirty="0"/>
              <a:t>ई</a:t>
            </a:r>
            <a:r>
              <a:rPr dirty="0"/>
              <a:t> </a:t>
            </a:r>
            <a:r>
              <a:rPr dirty="0" err="1"/>
              <a:t>विवेकपूर्ण</a:t>
            </a:r>
            <a:r>
              <a:rPr dirty="0"/>
              <a:t> </a:t>
            </a:r>
            <a:r>
              <a:rPr dirty="0" err="1"/>
              <a:t>बा</a:t>
            </a:r>
            <a:r>
              <a:rPr dirty="0"/>
              <a:t>? </a:t>
            </a:r>
            <a:endParaRPr lang="en-US" dirty="0"/>
          </a:p>
          <a:p>
            <a:pPr marL="253745" indent="-253745" algn="l" defTabSz="676655">
              <a:lnSpc>
                <a:spcPct val="110000"/>
              </a:lnSpc>
              <a:spcBef>
                <a:spcPts val="700"/>
              </a:spcBef>
              <a:buSzPct val="100000"/>
              <a:buFont typeface="Arial"/>
              <a:buChar char="•"/>
              <a:defRPr sz="2960" b="1">
                <a:latin typeface="Kokila"/>
                <a:ea typeface="Kokila"/>
                <a:cs typeface="Kokila"/>
                <a:sym typeface="Kokila"/>
              </a:defRPr>
            </a:pP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इह</a:t>
            </a:r>
            <a:r>
              <a:rPr dirty="0"/>
              <a:t> </a:t>
            </a:r>
            <a:r>
              <a:rPr dirty="0" err="1"/>
              <a:t>गोपनीय</a:t>
            </a:r>
            <a:r>
              <a:rPr dirty="0"/>
              <a:t> </a:t>
            </a:r>
            <a:r>
              <a:rPr lang="hi-IN" dirty="0"/>
              <a:t>का ई गोपनीय आ भरोसेमंद बा?</a:t>
            </a:r>
            <a:r>
              <a:rPr dirty="0"/>
              <a:t> </a:t>
            </a:r>
          </a:p>
        </p:txBody>
      </p:sp>
      <p:pic>
        <p:nvPicPr>
          <p:cNvPr id="22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164" y="329783"/>
            <a:ext cx="4060436" cy="2874790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TextBox 1"/>
          <p:cNvSpPr txBox="1"/>
          <p:nvPr/>
        </p:nvSpPr>
        <p:spPr>
          <a:xfrm>
            <a:off x="8612498" y="3196285"/>
            <a:ext cx="1057504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i="1">
                <a:latin typeface="Kokila"/>
                <a:ea typeface="Kokila"/>
                <a:cs typeface="Kokila"/>
                <a:sym typeface="Kokila"/>
              </a:defRPr>
            </a:lvl1pPr>
          </a:lstStyle>
          <a:p>
            <a:r>
              <a:t>श्रोतः टिम अनविन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8F3C6-070E-FC0E-76D9-0716CAD8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b="0" dirty="0">
                <a:latin typeface="Kokila" panose="020B0604020202020204" pitchFamily="34" charset="0"/>
                <a:cs typeface="Kokila" panose="020B0604020202020204" pitchFamily="34" charset="0"/>
              </a:rPr>
              <a:t>अंत में याद राखीं कि: सुरक्षित, विवेकपूर्ण आ गोपनीय रहीं</a:t>
            </a:r>
            <a:endParaRPr lang="en-US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12C141-9048-AB41-262A-3FE3631D016F}"/>
              </a:ext>
            </a:extLst>
          </p:cNvPr>
          <p:cNvSpPr txBox="1">
            <a:spLocks/>
          </p:cNvSpPr>
          <p:nvPr/>
        </p:nvSpPr>
        <p:spPr>
          <a:xfrm>
            <a:off x="839789" y="1681163"/>
            <a:ext cx="5157787" cy="54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hi-IN" altLang="en-US" dirty="0">
                <a:solidFill>
                  <a:srgbClr val="0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 करे के</a:t>
            </a:r>
            <a:endParaRPr lang="en-US" altLang="en-US" sz="4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92A138-C658-6F7E-C016-2D8F3D2AFE5B}"/>
              </a:ext>
            </a:extLst>
          </p:cNvPr>
          <p:cNvSpPr txBox="1">
            <a:spLocks/>
          </p:cNvSpPr>
          <p:nvPr/>
        </p:nvSpPr>
        <p:spPr>
          <a:xfrm>
            <a:off x="839789" y="2284634"/>
            <a:ext cx="5157787" cy="34655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के इस्तेमाल करे के सीखेके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जटिल आ मजबूत पासवर्ड राखीं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एक से अधिका प्रमाणीकरण विधि के इस्तेमाल करेके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समय-समय पर जवन एप्स आ सॉफ्टवेयर सिस्टम के इस्तेमाल करेनी ओकरा के अपडेट करीं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सोशल मीडिया पर सचेत आ विनम्र रहीं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से फुर्सत ल़ी </a:t>
            </a:r>
            <a:endParaRPr lang="en-US" sz="2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615A48-5985-48BA-095C-81BB82C4DF10}"/>
              </a:ext>
            </a:extLst>
          </p:cNvPr>
          <p:cNvSpPr txBox="1">
            <a:spLocks/>
          </p:cNvSpPr>
          <p:nvPr/>
        </p:nvSpPr>
        <p:spPr>
          <a:xfrm>
            <a:off x="6172201" y="1681163"/>
            <a:ext cx="5183188" cy="5476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का ना करे के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A0F9C97-842D-ABE8-C961-86ABBA159542}"/>
              </a:ext>
            </a:extLst>
          </p:cNvPr>
          <p:cNvSpPr txBox="1">
            <a:spLocks/>
          </p:cNvSpPr>
          <p:nvPr/>
        </p:nvSpPr>
        <p:spPr>
          <a:xfrm>
            <a:off x="6101557" y="2180432"/>
            <a:ext cx="5183188" cy="39917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आपन पासवर्ड दोसरा के साझा मत करीं</a:t>
            </a:r>
          </a:p>
          <a:p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के इस्तेमाल के लत मत बनाई  </a:t>
            </a:r>
          </a:p>
          <a:p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अनजान संदेश के ना खोलल/जवाब देहल ज़ाव </a:t>
            </a:r>
          </a:p>
          <a:p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आ सामाजिक सञ्जाल के माध्यम से अपन औकात से अधिक पईसा खर्चा ना करीं</a:t>
            </a:r>
          </a:p>
          <a:p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अनजान लोग के पईसा चाहे महत्वपूर्ण दस्तावेज ऑनलाइन मत भेजल कऱी </a:t>
            </a:r>
          </a:p>
          <a:p>
            <a:r>
              <a:rPr lang="ne-NP" sz="2200" dirty="0">
                <a:latin typeface="Kokila" panose="020B0604020202020204" pitchFamily="34" charset="0"/>
                <a:cs typeface="Kokila" panose="020B0604020202020204" pitchFamily="34" charset="0"/>
              </a:rPr>
              <a:t>ना चाहल केहु भी व्यक्ति देख सके वाला मन लागल चिझ पोस्ट मत कऱी </a:t>
            </a:r>
            <a:endParaRPr lang="en-US" sz="2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050" name="Picture 2">
            <a:hlinkClick r:id="rId2"/>
            <a:extLst>
              <a:ext uri="{FF2B5EF4-FFF2-40B4-BE49-F238E27FC236}">
                <a16:creationId xmlns:a16="http://schemas.microsoft.com/office/drawing/2014/main" id="{50280EB5-AEE6-0793-19C3-55A8A609A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1620043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hlinkClick r:id="rId4"/>
            <a:extLst>
              <a:ext uri="{FF2B5EF4-FFF2-40B4-BE49-F238E27FC236}">
                <a16:creationId xmlns:a16="http://schemas.microsoft.com/office/drawing/2014/main" id="{48C4938E-C0CB-FC95-4984-4519846EE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7269" y="1571626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405629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D4B90C-A843-19C8-469D-F8F325667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86743"/>
            <a:ext cx="5750560" cy="2042145"/>
          </a:xfrm>
        </p:spPr>
        <p:txBody>
          <a:bodyPr>
            <a:noAutofit/>
          </a:bodyPr>
          <a:lstStyle/>
          <a:p>
            <a:r>
              <a:rPr lang="ne-NP" sz="48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इह प्रशिक्षण सामग्री के विकास </a:t>
            </a:r>
            <a:b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r>
              <a:rPr lang="ne-NP" sz="4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(२०२२ – २३)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58DB1C-19CE-2015-F1E9-39C145564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0" y="3983658"/>
            <a:ext cx="5025656" cy="204214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AuraEd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हाम्रोपात्रो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Helvetas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SaMi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NNSM,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पौरखी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PNCC, NIC, NISER,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काठमाण्डौ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स्थित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कार्यालय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उज्यालो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गण्डकी विश्वविद्यालय,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</a:rPr>
              <a:t>MRC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पोखरा, र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</a:rPr>
              <a:t>NEST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पोखरा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द्वारा सामूहिक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रुप म़े विकाश कइल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endParaRPr lang="en-US" sz="3200" dirty="0">
              <a:highlight>
                <a:srgbClr val="FFFF00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F46280-C3AF-7ADB-DDD7-1B35221967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48" y="274320"/>
            <a:ext cx="486539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18239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C5A8-8101-2F7E-AAF2-0DCB9229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165565"/>
            <a:ext cx="10515600" cy="140970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MIDEQ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हब (2019–2024) अन्तर्गत </a:t>
            </a:r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UKRI GCRF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के आर्थिक सहायता मे </a:t>
            </a: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साथ म़े और सहयोगी संस्था सभ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1026" name="Picture 2" descr="Triple logo 2021">
            <a:extLst>
              <a:ext uri="{FF2B5EF4-FFF2-40B4-BE49-F238E27FC236}">
                <a16:creationId xmlns:a16="http://schemas.microsoft.com/office/drawing/2014/main" id="{882102E2-8A16-A2EA-CD36-DA3401A2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4692435"/>
            <a:ext cx="8064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85FA44C-6760-4CDB-A8A1-2B0BDD81D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9300" y="3575265"/>
            <a:ext cx="264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286320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3"/>
          <p:cNvSpPr txBox="1"/>
          <p:nvPr/>
        </p:nvSpPr>
        <p:spPr>
          <a:xfrm>
            <a:off x="1809206" y="3444422"/>
            <a:ext cx="7836987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i="1">
                <a:latin typeface="Arial"/>
                <a:ea typeface="Arial"/>
                <a:cs typeface="Arial"/>
                <a:sym typeface="Arial"/>
              </a:defRPr>
            </a:pPr>
            <a:r>
              <a:rPr lang="hi-IN" dirty="0">
                <a:latin typeface="Kokila"/>
                <a:ea typeface="Kokila"/>
                <a:cs typeface="Kokila"/>
                <a:sym typeface="Kokila"/>
              </a:rPr>
              <a:t>यी काम क्रिएटिभ कमन्स एट्रिब्युशन ४.० अन्तर्राष्ट्रिय लाइसेन्स अन्तर्गत इजाजत प्राप्त बा । </a:t>
            </a: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Kokila"/>
                <a:ea typeface="Kokila"/>
                <a:cs typeface="Kokila"/>
                <a:sym typeface="Kokila"/>
                <a:hlinkClick r:id="rId3"/>
              </a:rPr>
              <a:t>https://creativecommons.org/licenses/by/4.0/</a:t>
            </a:r>
          </a:p>
          <a:p>
            <a:pPr>
              <a:defRPr i="1">
                <a:latin typeface="Arial"/>
                <a:ea typeface="Arial"/>
                <a:cs typeface="Arial"/>
                <a:sym typeface="Arial"/>
              </a:defRPr>
            </a:pPr>
            <a:r>
              <a:rPr lang="hi-IN" dirty="0">
                <a:latin typeface="Kokila"/>
                <a:ea typeface="Kokila"/>
                <a:cs typeface="Kokila"/>
                <a:sym typeface="Kokila"/>
              </a:rPr>
              <a:t>यी दस्तावेज के कौनो भि अंश अनुमति बिना पुनरुत्पादन कर के छुट बा । माकिर, पुनरुत्पादन करत बेरिया </a:t>
            </a:r>
            <a:r>
              <a:rPr lang="en-US" dirty="0">
                <a:latin typeface="Kokila"/>
                <a:ea typeface="Kokila"/>
                <a:cs typeface="Kokila"/>
                <a:sym typeface="Kokila"/>
              </a:rPr>
              <a:t>ICT4D </a:t>
            </a:r>
            <a:r>
              <a:rPr lang="hi-IN" dirty="0">
                <a:latin typeface="Kokila"/>
                <a:ea typeface="Kokila"/>
                <a:cs typeface="Kokila"/>
                <a:sym typeface="Kokila"/>
              </a:rPr>
              <a:t>मा </a:t>
            </a:r>
            <a:r>
              <a:rPr lang="en-US" dirty="0">
                <a:latin typeface="Kokila"/>
                <a:ea typeface="Kokila"/>
                <a:cs typeface="Kokila"/>
                <a:sym typeface="Kokila"/>
              </a:rPr>
              <a:t>UNESCO Chair, </a:t>
            </a:r>
            <a:r>
              <a:rPr lang="hi-IN" dirty="0">
                <a:latin typeface="Kokila"/>
                <a:ea typeface="Kokila"/>
                <a:cs typeface="Kokila"/>
                <a:sym typeface="Kokila"/>
              </a:rPr>
              <a:t>रोयल होलोवे, लन्डन विश्वविद्यालय, अउरी लेखक सब के साभार देवे के भोर मत पराएम । एह मे रहल जानकारी स्वतन्त्र रुप मे प्रयोग करीं । माकिर, कौनो भि सम्पादित अंश प्रयोग करत समय एह मे समावेश कइल गइल काम सब के प्रतिलिपि अधिकार के सम्मान करीं ।</a:t>
            </a:r>
            <a:endParaRPr dirty="0">
              <a:latin typeface="Kokila"/>
              <a:ea typeface="Kokila"/>
              <a:cs typeface="Kokila"/>
              <a:sym typeface="Kokila"/>
            </a:endParaRPr>
          </a:p>
          <a:p>
            <a:pPr>
              <a:defRPr i="1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Kokila"/>
              <a:ea typeface="Kokila"/>
              <a:cs typeface="Kokila"/>
              <a:sym typeface="Kokil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58A132-366B-E1D9-9735-BBA8CD5F2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929" y="1984583"/>
            <a:ext cx="2082800" cy="736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2791</Words>
  <Application>Microsoft Macintosh PowerPoint</Application>
  <PresentationFormat>Widescreen</PresentationFormat>
  <Paragraphs>292</Paragraphs>
  <Slides>33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Courier New</vt:lpstr>
      <vt:lpstr>inherit</vt:lpstr>
      <vt:lpstr>Kokila</vt:lpstr>
      <vt:lpstr>Times New Roman</vt:lpstr>
      <vt:lpstr>Wingdings</vt:lpstr>
      <vt:lpstr>Office Theme</vt:lpstr>
      <vt:lpstr>नेपाली प्रवासी आ परिवार के सदस्यन खातिर डिजिटल तकनीक के सुरक्षित, विवेकपूर्ण आ गोपनीय उपयोग: डिजिटल तकनीक के इस्तेमाल के कम अनुभव वाला लोग खातिर सलाह</vt:lpstr>
      <vt:lpstr>ई प्रशिक्षण के समग्र उद्देश्य</vt:lpstr>
      <vt:lpstr>डिजिटल तकनीक का होला?</vt:lpstr>
      <vt:lpstr>डिजिटल तकनीक के सकारात्मक संभावना</vt:lpstr>
      <vt:lpstr>बाकिर एह सब के फायदा उठावे खातिर डिजिटल तकनीक के इस्तेमाल एके साथे सुरक्षित, विवेकपूर्ण आ गोपनीय तरीका से कइल जरूरी बा</vt:lpstr>
      <vt:lpstr>डिजिटल प्रविधि के सकारात्मक उपलब्धी तबे मात्र प्राप्त होकी, जब ...</vt:lpstr>
      <vt:lpstr>१. एक्कर सुरुवात डिजिटल प्रविधि के आधारभूत प्रयोग से होकल जरुरी बा</vt:lpstr>
      <vt:lpstr>सामान्य मोबाइल फोन के इस्तेमाल</vt:lpstr>
      <vt:lpstr>(फोन) नेटवर्क मे जुडेवाला: सिमकार्ड</vt:lpstr>
      <vt:lpstr>स्मार्टफोन के इस्तेमाल</vt:lpstr>
      <vt:lpstr>इंटरनेट मे जुडेके</vt:lpstr>
      <vt:lpstr>डिजिटल साक्षरता आ सूचना सम्बन्धी साक्षरता </vt:lpstr>
      <vt:lpstr>छलफल </vt:lpstr>
      <vt:lpstr>२. डिजिटल प्रविधि के सुरक्षित प्रयोग </vt:lpstr>
      <vt:lpstr>सुरक्षित रहे खातिर मुख्य उपाय सभ: सम्भावित जोखिम समझीं</vt:lpstr>
      <vt:lpstr>सुरक्षित रहे के खातिर मुख्य उपाय सभ : सुरक्षित व्यवहार</vt:lpstr>
      <vt:lpstr>सुरक्षित रहे वाला मुख्य उपाय सभ : प्राविधिक</vt:lpstr>
      <vt:lpstr>मोबाइल इस्तेमाल करे से पहिले मददगार सुझाव: हमेशा अभ्यास करीं</vt:lpstr>
      <vt:lpstr>डिजिटल तकनीक के इस्तेमाल करत बेरी सांस्कृतिक मान्यता के बारे में सचेत रहीं</vt:lpstr>
      <vt:lpstr>PowerPoint Presentation</vt:lpstr>
      <vt:lpstr>३. डिजिटल प्रविधि के विवेकपूर्ण प्रयोग </vt:lpstr>
      <vt:lpstr>डिजिटल प्रविधि के विवेकपूर्ण प्रयोग के खातिर मुख्य उपाय सबः कथि करे के?</vt:lpstr>
      <vt:lpstr>डिजिटल प्रविधि के विवेकपूर्ण प्रयोग खातिर मुख्य उपाय सभ कथि ना करेके ?</vt:lpstr>
      <vt:lpstr>छलफल </vt:lpstr>
      <vt:lpstr>४. डिजिटल प्रविधि के गोपनीय प्रयोग  </vt:lpstr>
      <vt:lpstr>डिजिटल प्रविधि के सुरक्षित उपयोग खातिर प्रमुख उपाय – सामाजिक आचरण </vt:lpstr>
      <vt:lpstr>डिजिटल प्रविधि के सुरक्षित उपयोग खातिर प्रमुख उपाय – व्यावहारिक बात</vt:lpstr>
      <vt:lpstr>छलफल </vt:lpstr>
      <vt:lpstr>निष्कर्ष : सोच़ी  </vt:lpstr>
      <vt:lpstr>अंत में याद राखीं कि: सुरक्षित, विवेकपूर्ण आ गोपनीय रहीं</vt:lpstr>
      <vt:lpstr>इह प्रशिक्षण सामग्री के विकास  (२०२२ – २३)</vt:lpstr>
      <vt:lpstr>MIDEQ हब (2019–2024) अन्तर्गत UKRI GCRF के आर्थिक सहायता मे   साथ म़े और सहयोगी संस्था सभ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प्रवासी नेपाली अउरी वो लोग के परिवार के खातिर डिजिटल प्रविधि के सुरक्षित, विवेकपूर्ण आ गोपनीय प्रयोग</dc:title>
  <dc:creator>Nayan Pokhrel</dc:creator>
  <cp:lastModifiedBy>Unwin, Tim</cp:lastModifiedBy>
  <cp:revision>125</cp:revision>
  <dcterms:modified xsi:type="dcterms:W3CDTF">2023-11-29T13:59:42Z</dcterms:modified>
</cp:coreProperties>
</file>