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5"/>
  </p:notesMasterIdLst>
  <p:sldIdLst>
    <p:sldId id="256" r:id="rId2"/>
    <p:sldId id="259" r:id="rId3"/>
    <p:sldId id="283" r:id="rId4"/>
    <p:sldId id="260" r:id="rId5"/>
    <p:sldId id="264" r:id="rId6"/>
    <p:sldId id="261" r:id="rId7"/>
    <p:sldId id="269" r:id="rId8"/>
    <p:sldId id="284" r:id="rId9"/>
    <p:sldId id="286" r:id="rId10"/>
    <p:sldId id="285" r:id="rId11"/>
    <p:sldId id="289" r:id="rId12"/>
    <p:sldId id="290" r:id="rId13"/>
    <p:sldId id="272" r:id="rId14"/>
    <p:sldId id="262" r:id="rId15"/>
    <p:sldId id="276" r:id="rId16"/>
    <p:sldId id="263" r:id="rId17"/>
    <p:sldId id="291" r:id="rId18"/>
    <p:sldId id="287" r:id="rId19"/>
    <p:sldId id="292" r:id="rId20"/>
    <p:sldId id="273" r:id="rId21"/>
    <p:sldId id="265" r:id="rId22"/>
    <p:sldId id="279" r:id="rId23"/>
    <p:sldId id="266" r:id="rId24"/>
    <p:sldId id="274" r:id="rId25"/>
    <p:sldId id="267" r:id="rId26"/>
    <p:sldId id="268" r:id="rId27"/>
    <p:sldId id="277" r:id="rId28"/>
    <p:sldId id="275" r:id="rId29"/>
    <p:sldId id="280" r:id="rId30"/>
    <p:sldId id="294" r:id="rId31"/>
    <p:sldId id="258" r:id="rId32"/>
    <p:sldId id="281" r:id="rId33"/>
    <p:sldId id="282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3F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812" autoAdjust="0"/>
    <p:restoredTop sz="96197"/>
  </p:normalViewPr>
  <p:slideViewPr>
    <p:cSldViewPr snapToGrid="0" snapToObjects="1">
      <p:cViewPr varScale="1">
        <p:scale>
          <a:sx n="110" d="100"/>
          <a:sy n="110" d="100"/>
        </p:scale>
        <p:origin x="184" y="3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4F4BC8-82FC-AC43-9ECE-A3A7650504C4}" type="datetimeFigureOut">
              <a:rPr lang="en-US" smtClean="0"/>
              <a:t>11/29/23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717196-8FF0-8A49-A773-DB1432E291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80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980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0839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924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8016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4806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9918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9462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5213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0722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6273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3363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3440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832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7676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2842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4500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2714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8620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5884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2490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7357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8152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300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5430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87846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925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l">
              <a:defRPr sz="6000" b="1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81400" y="4079875"/>
            <a:ext cx="5025656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B537F49-4D7B-A344-89F6-BAF1DD313D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535363"/>
            <a:ext cx="12192000" cy="81597"/>
          </a:xfrm>
          <a:prstGeom prst="rect">
            <a:avLst/>
          </a:prstGeom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BF17F0AE-3B96-FB71-4AF4-7D12D24F125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8790" y="4037964"/>
            <a:ext cx="2273300" cy="1663700"/>
          </a:xfrm>
          <a:prstGeom prst="rect">
            <a:avLst/>
          </a:prstGeom>
        </p:spPr>
      </p:pic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93547509-A535-91FD-89DE-D7D45B99E83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410" y="4037964"/>
            <a:ext cx="1748790" cy="1610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463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136525"/>
            <a:ext cx="7928428" cy="1325563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2F3BFE2-362A-2248-90D4-E2F36FC953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477359"/>
            <a:ext cx="12192000" cy="81597"/>
          </a:xfrm>
          <a:prstGeom prst="rect">
            <a:avLst/>
          </a:prstGeom>
        </p:spPr>
      </p:pic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23215D5B-89A9-BECE-FDC1-6E46E40375F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7919" y="136524"/>
            <a:ext cx="1325879" cy="1220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164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t>11/29/23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378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t>11/29/23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3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t>11/29/23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326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t>11/29/23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099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t>11/29/23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512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t>11/29/23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921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t>11/29/23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303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t>11/29/23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455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t>11/29/23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469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tif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ict4d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610E8-0140-D44D-9B23-37699557DE2E}" type="datetimeFigureOut">
              <a:rPr lang="en-US" smtClean="0"/>
              <a:t>11/29/23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7CEA198-1B22-1749-AB53-E785559598AD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6273800"/>
            <a:ext cx="12192000" cy="5842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80CF774-9632-C14C-921F-833BFBB039E6}"/>
              </a:ext>
            </a:extLst>
          </p:cNvPr>
          <p:cNvSpPr txBox="1"/>
          <p:nvPr userDrawn="1"/>
        </p:nvSpPr>
        <p:spPr>
          <a:xfrm>
            <a:off x="4958788" y="6385025"/>
            <a:ext cx="16165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aseline="0" dirty="0">
                <a:solidFill>
                  <a:schemeClr val="bg1"/>
                </a:solidFill>
                <a:hlinkClick r:id="rId14"/>
              </a:rPr>
              <a:t>https://ict4d.org.uk</a:t>
            </a:r>
            <a:endParaRPr lang="en-US" sz="1400" baseline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733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hyperlink" Target="https://pardesi.org.np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sma.com/mobilefordevelopment/wp-content/uploads/2020/11/Digital-Literacy-Training-Guide.pdf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ceanpointins.com/ri-business-insurance/cyber-liability-insurance/8-common-hacking-techniques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legraph.co.uk/news/2018/11/06/chinese-surveillance-grows-stronger-technology-can-recognise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smartcitiesworld.net/ai-and-machine-learning/ai-and-machine-learning/ai-expands-capabilities-of-surveillance-and-public-safety-tech" TargetMode="External"/><Relationship Id="rId5" Type="http://schemas.openxmlformats.org/officeDocument/2006/relationships/image" Target="../media/image31.jpeg"/><Relationship Id="rId4" Type="http://schemas.openxmlformats.org/officeDocument/2006/relationships/hyperlink" Target="https://www.facebook.com/scmp/videos/246038106344865/?t=34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hyperlink" Target="https://www.google.com/imgres?imgurl=https%3A%2F%2Fupload.wikimedia.org%2Fwikipedia%2Fcommons%2Fthumb%2F8%2F8b%2FEo_circle_green_white_checkmark.svg%2F2048px-Eo_circle_green_white_checkmark.svg.png&amp;tbnid=VLTeFVdfJaz5UM&amp;vet=12ahUKEwjjsLTgq7uAAxVxrEwKHV9LAXsQMygCegUIARD9AQ..i&amp;imgrefurl=https%3A%2F%2Fcommons.wikimedia.org%2Fwiki%2FFile%3AEo_circle_green_white_checkmark.svg&amp;docid=dpoJRYsr8rMHRM&amp;w=2048&amp;h=2048&amp;q=tick&amp;hl=en&amp;client=firefox-b-d&amp;ved=2ahUKEwjjsLTgq7uAAxVxrEwKHV9LAXsQMygCegUIARD9AQ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hyperlink" Target="https://www.google.com/imgres?imgurl=https%3A%2F%2Fupload.wikimedia.org%2Fwikipedia%2Fcommons%2Fthumb%2Fc%2Fcc%2FCross_red_circle.svg%2F1200px-Cross_red_circle.svg.png&amp;tbnid=qfjhogYyleLaiM&amp;vet=12ahUKEwj3o_WNrLuAAxVRmicCHcTYALoQMygBegUIARDPAQ..i&amp;imgrefurl=https%3A%2F%2Fcommons.wikimedia.org%2Fwiki%2FFile%3ACross_red_circle.svg&amp;docid=KsrhkiUMO2bUMM&amp;w=1200&amp;h=1200&amp;q=red%20cross%20wikimedia&amp;hl=en&amp;client=firefox-b-d&amp;ved=2ahUKEwj3o_WNrLuAAxVRmicCHcTYALoQMygBegUIARDPAQ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/4.0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2A612-B611-A244-9E8F-DD78DCD4EF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787827"/>
            <a:ext cx="6887111" cy="2387600"/>
          </a:xfrm>
        </p:spPr>
        <p:txBody>
          <a:bodyPr>
            <a:noAutofit/>
          </a:bodyPr>
          <a:lstStyle/>
          <a:p>
            <a:r>
              <a:rPr lang="ne-NP" sz="3600" dirty="0">
                <a:effectLst/>
                <a:latin typeface="38"/>
                <a:ea typeface="Calibri" panose="020F0502020204030204" pitchFamily="34" charset="0"/>
                <a:cs typeface="Kokila" panose="020B0604020202020204" pitchFamily="34" charset="0"/>
              </a:rPr>
              <a:t>प्रवासी नेपाली र परिवारका सदस्यका लागि डिजिटल प्रविधिको सुरक्षित</a:t>
            </a:r>
            <a:r>
              <a:rPr lang="en-GB" sz="3600" dirty="0">
                <a:effectLst/>
                <a:latin typeface="38"/>
                <a:ea typeface="Calibri" panose="020F0502020204030204" pitchFamily="34" charset="0"/>
              </a:rPr>
              <a:t>, </a:t>
            </a:r>
            <a:r>
              <a:rPr lang="ne-NP" sz="3600" dirty="0">
                <a:effectLst/>
                <a:latin typeface="38"/>
                <a:ea typeface="Calibri" panose="020F0502020204030204" pitchFamily="34" charset="0"/>
                <a:cs typeface="Kokila" panose="020B0604020202020204" pitchFamily="34" charset="0"/>
              </a:rPr>
              <a:t>विवेकपूर्ण र गोपनीय प्रयोग</a:t>
            </a:r>
            <a:r>
              <a:rPr lang="en-US" sz="3600" dirty="0">
                <a:latin typeface="38"/>
                <a:ea typeface="Calibri" panose="020F0502020204030204" pitchFamily="34" charset="0"/>
                <a:cs typeface="Kokila" panose="020B0604020202020204" pitchFamily="34" charset="0"/>
              </a:rPr>
              <a:t>: </a:t>
            </a:r>
            <a:r>
              <a:rPr lang="ne-NP" sz="3600" dirty="0">
                <a:latin typeface="38"/>
                <a:ea typeface="Calibri" panose="020F0502020204030204" pitchFamily="34" charset="0"/>
                <a:cs typeface="Kokila" panose="020B0604020202020204" pitchFamily="34" charset="0"/>
              </a:rPr>
              <a:t>डिजिटल प्रविधिको प्रयोग सम्बन्धी कम अनुभव भएका हरूका लागि सल्लाह </a:t>
            </a:r>
            <a:endParaRPr lang="en-US" sz="3600" dirty="0">
              <a:latin typeface="38"/>
              <a:cs typeface="Calibri" panose="020F05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258CB6-1853-204B-B216-18F90E0D46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00368" y="3802289"/>
            <a:ext cx="3701143" cy="1655762"/>
          </a:xfrm>
        </p:spPr>
        <p:txBody>
          <a:bodyPr>
            <a:normAutofit/>
          </a:bodyPr>
          <a:lstStyle/>
          <a:p>
            <a:r>
              <a:rPr lang="en-GB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WP</a:t>
            </a:r>
            <a:r>
              <a:rPr lang="ne-NP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9 मा </a:t>
            </a:r>
            <a:r>
              <a:rPr lang="en-GB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MIDEQ </a:t>
            </a:r>
            <a:r>
              <a:rPr lang="ne-NP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हबको योगदानस्वरूप नेपालका रहेका प्रवासी समुदायसँगको सहकार्यमा </a:t>
            </a:r>
            <a:r>
              <a:rPr lang="en-GB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ICT</a:t>
            </a:r>
            <a:r>
              <a:rPr lang="ne-NP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4</a:t>
            </a:r>
            <a:r>
              <a:rPr lang="en-GB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D </a:t>
            </a:r>
            <a:r>
              <a:rPr lang="ne-NP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मा </a:t>
            </a:r>
            <a:r>
              <a:rPr lang="en-GB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UNESCO Chair </a:t>
            </a:r>
            <a:r>
              <a:rPr lang="ne-NP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द्वारा सहजीकरण गरिएको </a:t>
            </a:r>
            <a:endParaRPr lang="en-US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 (Body CS)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C24A11-50F9-7213-325B-54072AA3D3E6}"/>
              </a:ext>
            </a:extLst>
          </p:cNvPr>
          <p:cNvSpPr txBox="1"/>
          <p:nvPr/>
        </p:nvSpPr>
        <p:spPr>
          <a:xfrm>
            <a:off x="9337773" y="3175427"/>
            <a:ext cx="9444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dirty="0">
                <a:latin typeface="Kokila" panose="020B0604020202020204" pitchFamily="34" charset="0"/>
                <a:cs typeface="Kokila" panose="020B0604020202020204" pitchFamily="34" charset="0"/>
              </a:rPr>
              <a:t>स्रोतः टिम अनविन </a:t>
            </a:r>
            <a:endParaRPr lang="en-US" sz="12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2C1FD0-C81E-49E4-B68E-88094F27E4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1416" y="364927"/>
            <a:ext cx="2773920" cy="28105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86245E9-49CB-768C-347B-60747D434F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9539" y="5333573"/>
            <a:ext cx="2082800" cy="73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5477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C978AFD-C327-0030-D21A-D624318BA5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762001"/>
            <a:ext cx="10363200" cy="1950719"/>
          </a:xfrm>
        </p:spPr>
        <p:txBody>
          <a:bodyPr/>
          <a:lstStyle/>
          <a:p>
            <a:r>
              <a:rPr lang="ne-NP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यस तालिमको </a:t>
            </a:r>
            <a:r>
              <a:rPr lang="ne-NP" sz="6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समग्र उद्देश्य </a:t>
            </a:r>
            <a:endParaRPr lang="en-US" sz="54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 (Body CS)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52419B0-DCAA-110D-EF05-6002A2D65C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56560" y="3851274"/>
            <a:ext cx="6050280" cy="2244725"/>
          </a:xfrm>
        </p:spPr>
        <p:txBody>
          <a:bodyPr>
            <a:normAutofit lnSpcReduction="10000"/>
          </a:bodyPr>
          <a:lstStyle/>
          <a:p>
            <a:r>
              <a:rPr lang="ne-NP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डिजिटल प्रविधिको </a:t>
            </a:r>
            <a:r>
              <a:rPr lang="hi-IN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प्रयोग</a:t>
            </a:r>
            <a:r>
              <a:rPr lang="ne-NP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सम्बन्धी अनुभव कम भएका </a:t>
            </a:r>
            <a:r>
              <a:rPr lang="hi-IN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प्रवासी </a:t>
            </a:r>
            <a:r>
              <a:rPr lang="ne-NP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नागरिक</a:t>
            </a:r>
            <a:r>
              <a:rPr lang="hi-IN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र </a:t>
            </a:r>
            <a:r>
              <a:rPr lang="ne-NP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उनीहरूका</a:t>
            </a:r>
            <a:r>
              <a:rPr lang="hi-IN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परिवार</a:t>
            </a:r>
            <a:r>
              <a:rPr lang="ne-NP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का सदस्य</a:t>
            </a:r>
            <a:r>
              <a:rPr lang="hi-IN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लाई </a:t>
            </a:r>
            <a:r>
              <a:rPr lang="ne-NP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यस्ता प्रविधबाट </a:t>
            </a:r>
            <a:r>
              <a:rPr lang="hi-IN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उचित लाभ </a:t>
            </a:r>
            <a:r>
              <a:rPr lang="ne-NP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लिई समग्र जनजीवन उकास्न यस्ता </a:t>
            </a:r>
            <a:r>
              <a:rPr lang="hi-IN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प्रविधि</a:t>
            </a:r>
            <a:r>
              <a:rPr lang="ne-NP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को</a:t>
            </a:r>
            <a:r>
              <a:rPr lang="hi-IN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ne-NP" sz="32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सुरक्षित</a:t>
            </a:r>
            <a:r>
              <a:rPr lang="en-GB" sz="32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, </a:t>
            </a:r>
            <a:r>
              <a:rPr lang="ne-NP" sz="32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विवेकपूर्ण</a:t>
            </a:r>
            <a:r>
              <a:rPr lang="ne-NP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र </a:t>
            </a:r>
            <a:r>
              <a:rPr lang="ne-NP" sz="32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गोपनीय</a:t>
            </a:r>
            <a:r>
              <a:rPr lang="ne-NP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hi-IN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प्रयोग</a:t>
            </a:r>
            <a:r>
              <a:rPr lang="ne-NP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सम्बन्धी </a:t>
            </a:r>
            <a:r>
              <a:rPr lang="hi-IN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आधारभूत </a:t>
            </a:r>
            <a:r>
              <a:rPr lang="ne-NP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जानकारी दिने</a:t>
            </a:r>
            <a:endParaRPr lang="en-US" sz="2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 (Body CS)"/>
            </a:endParaRPr>
          </a:p>
        </p:txBody>
      </p:sp>
      <p:pic>
        <p:nvPicPr>
          <p:cNvPr id="3" name="Picture 2" descr="A group of people sitting in a circle&#10;&#10;Description automatically generated with low confidence">
            <a:extLst>
              <a:ext uri="{FF2B5EF4-FFF2-40B4-BE49-F238E27FC236}">
                <a16:creationId xmlns:a16="http://schemas.microsoft.com/office/drawing/2014/main" id="{94533706-E241-5F15-E7F8-CBB14B1D1E6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5084" y="175822"/>
            <a:ext cx="4633998" cy="28309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66B4DBE-F881-8360-BD94-517075B3ECB9}"/>
              </a:ext>
            </a:extLst>
          </p:cNvPr>
          <p:cNvSpPr txBox="1"/>
          <p:nvPr/>
        </p:nvSpPr>
        <p:spPr>
          <a:xfrm>
            <a:off x="7438877" y="3006726"/>
            <a:ext cx="43002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1400" dirty="0"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प्रवासनको प्रभाव बारे छलफल गर्दै प्रवासी नेपालीका श्रीमती (स्रोतः अनिता घिमिरे)</a:t>
            </a:r>
            <a:endParaRPr lang="en-GB" sz="1400" dirty="0">
              <a:effectLst/>
              <a:ea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0860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97311-4342-59E7-5BAF-D690E136E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 भनेको के हो?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0A4F71-680B-860D-6922-9B15E8D8FD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2890"/>
            <a:ext cx="7928428" cy="4545678"/>
          </a:xfrm>
        </p:spPr>
        <p:txBody>
          <a:bodyPr>
            <a:normAutofit fontScale="92500" lnSpcReduction="20000"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सूचना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आदानप्रदान तथा भण्डारण गर्न प्रयोग गरिने बिजुलीबाट चल्ने यन्त्र तथा प्रणाली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० र १ अंकको प्रयोग गरी प्रस्तुत गरिने मौलिक डाटा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केही उदाहरण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रेडियो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एकोहोरो सूचना प्रवाह गर्ने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सामान्य मोबाइल फोन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कल गर्ने तथा सन्देश (मेसेज) पठाउने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इन्टरनेट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विश्वव्यापी सञ्जाल भएको सूचना (डाटा) प्रणाली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“स्मार्ट फोन”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इन्टरनेट जोड्न सकिने फोन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ट्याबलेट र कम्प्युटर (ल्यापटप तथा डेस्कटप)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ठूलो मात्रामा सूचना (डाटा) को भण्डारण गर्न तथा ठूला स्क्रिनमा सूचना प्रवाह गर्न प्रयोग गरिने ठूला तथा शक्तिशाली यन्त्र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5" name="Picture 4" descr="A picture containing floor, ground, office supplies, scissors&#10;&#10;Description automatically generated">
            <a:extLst>
              <a:ext uri="{FF2B5EF4-FFF2-40B4-BE49-F238E27FC236}">
                <a16:creationId xmlns:a16="http://schemas.microsoft.com/office/drawing/2014/main" id="{E13EA58A-216B-9D98-9E69-18DC96F509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6628" y="1828801"/>
            <a:ext cx="2903934" cy="387191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3D58B5B-7239-E5FE-0B84-2187E87D26D7}"/>
              </a:ext>
            </a:extLst>
          </p:cNvPr>
          <p:cNvSpPr txBox="1"/>
          <p:nvPr/>
        </p:nvSpPr>
        <p:spPr>
          <a:xfrm>
            <a:off x="8686800" y="5776903"/>
            <a:ext cx="3294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200" dirty="0">
                <a:latin typeface="Kokila" panose="020B0604020202020204" pitchFamily="34" charset="0"/>
                <a:cs typeface="Kokila" panose="020B0604020202020204" pitchFamily="34" charset="0"/>
              </a:rPr>
              <a:t>सौर्य उर्जा बाट चल्ने रेडियो तथा ब्याट्री चार्जर</a:t>
            </a:r>
            <a:endParaRPr lang="en-US" sz="12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algn="ctr"/>
            <a:r>
              <a:rPr lang="ne-NP" sz="1200" dirty="0">
                <a:latin typeface="Kokila" panose="020B0604020202020204" pitchFamily="34" charset="0"/>
                <a:cs typeface="Kokila" panose="020B0604020202020204" pitchFamily="34" charset="0"/>
              </a:rPr>
              <a:t>स्रोतः टिम अनविन</a:t>
            </a:r>
            <a:endParaRPr lang="en-US" sz="12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578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B6E6A-D48F-83A3-6893-E4FE8D368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8762999" cy="1325563"/>
          </a:xfrm>
        </p:spPr>
        <p:txBody>
          <a:bodyPr/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प्रविधिका सकारात्मक सम्भावना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EF67B-1743-39FF-D9D5-8BA60F53B4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269182" cy="4351338"/>
          </a:xfrm>
        </p:spPr>
        <p:txBody>
          <a:bodyPr>
            <a:normAutofit fontScale="70000" lnSpcReduction="20000"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आफ्ना परिवारसँग सम्पर्क गर्न सहयोग गर्ने</a:t>
            </a: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साथीभाइसँग उपयोगी सूचनाको आदानप्रदान गर्न सकिने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समाचार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काम खोज्ने उपाय</a:t>
            </a: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(स्वास्थ्य, सामाजिक सुरक्षा तथा रोजगार जस्ता) विभिन्न निकायद्वारा प्रदान गरिने सेवामा पहुँच पाइने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सरकारी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निजि कम्पनी 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गैर-सरकारी</a:t>
            </a: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व्यक्तिगत अप्ठेरो पर्दाः उद्धार तथा स्वदेश फिर्ता </a:t>
            </a: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आफ्नो कमाइको व्यवस्थापन  गर्न तथा बचेको रकम घर पठाउन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भाषा तथा अनुवाद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आफू कहाँ छु भनी थाहा पाउन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र अन्य धेरै ...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4" name="Picture 3" descr="A picture containing person, wall, indoor&#10;&#10;Description automatically generated">
            <a:extLst>
              <a:ext uri="{FF2B5EF4-FFF2-40B4-BE49-F238E27FC236}">
                <a16:creationId xmlns:a16="http://schemas.microsoft.com/office/drawing/2014/main" id="{0C59D6E6-3ABF-ED56-B0A7-DA7B865DD49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0095" y="1958329"/>
            <a:ext cx="2973705" cy="36004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5E09896-D37D-1CBD-88B1-4D64A1CC9FED}"/>
              </a:ext>
            </a:extLst>
          </p:cNvPr>
          <p:cNvSpPr txBox="1"/>
          <p:nvPr/>
        </p:nvSpPr>
        <p:spPr>
          <a:xfrm>
            <a:off x="8380094" y="5558779"/>
            <a:ext cx="34195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200" i="1" dirty="0"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श्रीमानले विदेशबाट पठाइदिएको ट्याबलेट खुसीसाथ देखाउँदै एक महिला </a:t>
            </a:r>
          </a:p>
          <a:p>
            <a:pPr algn="ctr"/>
            <a:r>
              <a:rPr lang="en-GB" sz="1200" i="1" dirty="0"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(</a:t>
            </a:r>
            <a:r>
              <a:rPr lang="ne-NP" sz="1200" i="1" dirty="0"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स्रोतः अनिता घिमिरे) </a:t>
            </a:r>
            <a:r>
              <a:rPr lang="en-GB" sz="1200" dirty="0">
                <a:effectLst/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endParaRPr lang="en-US" sz="12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1787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908E02C-C6B9-79C9-8EEF-C4796BA593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2628" y="817563"/>
            <a:ext cx="5557183" cy="2387600"/>
          </a:xfrm>
        </p:spPr>
        <p:txBody>
          <a:bodyPr>
            <a:noAutofit/>
          </a:bodyPr>
          <a:lstStyle/>
          <a:p>
            <a:r>
              <a:rPr lang="ne-NP" sz="4000" dirty="0">
                <a:latin typeface="Kokila" panose="020B0604020202020204" pitchFamily="34" charset="0"/>
                <a:cs typeface="Kokila" panose="020B0604020202020204" pitchFamily="34" charset="0"/>
              </a:rPr>
              <a:t>तर यी कुराबाट फाइदा लिन डिजिटल प्रविधिलाई एकैपटक सुरक्षित, विवेकपूर्ण र गोपनीय रूपमा प्रयोग गर्नु जरुरी हुन्छ</a:t>
            </a:r>
            <a:endParaRPr lang="en-US" sz="40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C71CE7E-BB9C-BDDD-8DFE-4EE2799721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e-NP" sz="3200" dirty="0">
                <a:latin typeface="Kokila" panose="020B0604020202020204" pitchFamily="34" charset="0"/>
                <a:cs typeface="Kokila" panose="020B0604020202020204" pitchFamily="34" charset="0"/>
              </a:rPr>
              <a:t>सम्झनु पर्ने कुरा, डिजिटल प्रविधिको जानाजानी अथवा अन्जानमा गरिने दुरुपयोगले धेरै हानि निम्त्याउन सक्छ</a:t>
            </a:r>
            <a:endParaRPr lang="en-US" sz="32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2" name="Picture 1" descr="A qr code on a sign&#10;&#10;Description automatically generated with low confidence">
            <a:extLst>
              <a:ext uri="{FF2B5EF4-FFF2-40B4-BE49-F238E27FC236}">
                <a16:creationId xmlns:a16="http://schemas.microsoft.com/office/drawing/2014/main" id="{8C34E325-C0AA-DA80-EAC7-5362BCFA97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7" t="16625" r="2333" b="17375"/>
          <a:stretch/>
        </p:blipFill>
        <p:spPr>
          <a:xfrm>
            <a:off x="7443180" y="364483"/>
            <a:ext cx="2771775" cy="251460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702D1A1-A6F4-F972-EBA4-B1A6122C88C1}"/>
              </a:ext>
            </a:extLst>
          </p:cNvPr>
          <p:cNvSpPr txBox="1"/>
          <p:nvPr/>
        </p:nvSpPr>
        <p:spPr>
          <a:xfrm>
            <a:off x="8148464" y="2979292"/>
            <a:ext cx="9140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स्रोतः टिम अनविन</a:t>
            </a:r>
            <a:endParaRPr lang="en-US" sz="1200" i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17342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BA5EB-8D42-7C5E-DD66-0A9565056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प्रविधिका सकारात्मक उपलब्धी तबमात्र प्राप्त हुन्छन्, जब...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8FFAD6-50DB-2997-626B-7D8B454A63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04709" cy="4351338"/>
          </a:xfrm>
        </p:spPr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प्रवासी नागरिक र परिवारका सदस्यमा “डिजिटल साक्षरता” हुन्छ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प्रविधिको प्रयोग गर्न सक्ने हुनु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र डिजिटल प्रविधिलाईः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सुरक्षितरूपमा पर्योग गरिन्छ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सुरक्षित अभ्यासहरूको प्रयोगको सुनिश्चितता गर्नु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विवेकपूर्णरूपमा प्रयोग गरिन्छ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प्रविधिलाई उपयुक्त कामका लागि उपयोग गर्नु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भरपर्दो र गोपनीयरूपमा प्रयोग गरिन्छ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प्रविधिको प्रयोगमा सम्भव भएजति सुरक्षा र गोपनीयताको सुनिश्चितता गर्नु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2A9A33-3350-A831-1E54-CB28CBCBB8E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9414" y="2521826"/>
            <a:ext cx="3810462" cy="24768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0A8690B-B7D4-3A5E-59F2-9E44F80B6F8E}"/>
              </a:ext>
            </a:extLst>
          </p:cNvPr>
          <p:cNvSpPr txBox="1"/>
          <p:nvPr/>
        </p:nvSpPr>
        <p:spPr>
          <a:xfrm>
            <a:off x="9144000" y="5139559"/>
            <a:ext cx="9140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स्रोतः टिम अनविन</a:t>
            </a:r>
            <a:endParaRPr lang="en-US" sz="1200" i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69150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0F6F3E6-A882-9771-D9A9-373262AAB6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362961"/>
            <a:ext cx="6134582" cy="2387600"/>
          </a:xfrm>
        </p:spPr>
        <p:txBody>
          <a:bodyPr>
            <a:normAutofit fontScale="90000"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१. यसको सुरुवात डिजिटल प्रविधिको आधारभूत प्रयोगबाट हुन जरुरी छ 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9A1E6066-99DA-D5F8-4547-CC5D231987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e-NP" sz="3200" dirty="0">
                <a:latin typeface="Kokila" panose="020B0604020202020204" pitchFamily="34" charset="0"/>
                <a:cs typeface="Kokila" panose="020B0604020202020204" pitchFamily="34" charset="0"/>
              </a:rPr>
              <a:t>प्रयोग गर्न जानेपछि मात्रै डिजिटल प्रविधिबाट धेरै गर्न सकिन्छ! जो कोहीले पनि डिजिटल प्रविधिको कुशल प्रयोगकर्ता बन्न सिक्न सक्छ!</a:t>
            </a:r>
            <a:endParaRPr lang="en-US" sz="32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0989D1E-A8A7-7B61-2709-6E1744850EC5}"/>
              </a:ext>
            </a:extLst>
          </p:cNvPr>
          <p:cNvSpPr txBox="1"/>
          <p:nvPr/>
        </p:nvSpPr>
        <p:spPr>
          <a:xfrm>
            <a:off x="9045165" y="3054990"/>
            <a:ext cx="9140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स्रोतः टिम अनविन</a:t>
            </a:r>
            <a:endParaRPr lang="en-US" sz="1200" i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3242459-DDB0-9138-DACD-3EA46177CDB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0768" y="128011"/>
            <a:ext cx="38100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785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9F9C4-9287-01D5-77E1-2FA7906E4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सामान्य मोबाइल फोनको प्रयोग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AC0B37-AEAB-7FCE-2E9C-E76DE0086F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465" y="1663393"/>
            <a:ext cx="7928428" cy="4351338"/>
          </a:xfrm>
        </p:spPr>
        <p:txBody>
          <a:bodyPr>
            <a:normAutofit fontScale="92500" lnSpcReduction="10000"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यस्ता फोनबाट परिवार तथा साथिभाइलाई फोन गर्न तथा मेसेज पठाउन सकिन्छ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तर सम्झनु पर्ने कुरा डिजिटल फोन कसरी प्रयोग गरिएको थियो भनेर पत्ता लागाउन सकिन्छ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त्यसैले यसलाई विवेकपूर्ण रूपमा तथा सावधानीपूर्वक प्रयोग गर्नुपर्छ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यो बिजुलीबाट चल्ने हुनाले यसलाई नबिर्सी चार्ज गर्नुपर्छ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यो धेरै तरिकाबाट गर्न सकिन्छ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यो प्रयोग गर्न कुनै (फोन) नेटवर्कमा जोडिनु पर्छ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फोन सेवा प्रदायकसँग एकाउण्ट बनाएर सिमकार्ड दर्ता गर्ने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प्रायः प्रीपेड सिमकार्ड (जतिबेला पनि ब्यालेन्स रकम थप्न मिल्ने)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या, लामो अवधीको लागि सम्झौता गरेर (पोस्टपेड)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फोन प्रयोग गर्न फोन प्रदायकको सेवा पुगेको ठाउँमा हुनुपर्छ </a:t>
            </a: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कुनै सेवा प्रदायकसँग आफ्नो नामको खाता (सिमकार्ड) लिएको </a:t>
            </a: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उक्त फोन प्रदायकको नेटवर्क भएको ठाउँमा हुनुपर्छ </a:t>
            </a:r>
          </a:p>
          <a:p>
            <a:pPr lvl="2"/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7" name="Picture 6" descr="A close up of a cell phone&#10;&#10;Description automatically generated with medium confidence">
            <a:extLst>
              <a:ext uri="{FF2B5EF4-FFF2-40B4-BE49-F238E27FC236}">
                <a16:creationId xmlns:a16="http://schemas.microsoft.com/office/drawing/2014/main" id="{FD5244C0-8850-8CD5-DDF2-879053607E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928" y="1751952"/>
            <a:ext cx="1647607" cy="375197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D429175-DF24-4790-03CE-91A02AA59E34}"/>
              </a:ext>
            </a:extLst>
          </p:cNvPr>
          <p:cNvSpPr txBox="1"/>
          <p:nvPr/>
        </p:nvSpPr>
        <p:spPr>
          <a:xfrm>
            <a:off x="9947856" y="5553066"/>
            <a:ext cx="14879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नोकियाको सामान्य मोबाइल फोन</a:t>
            </a:r>
            <a:endParaRPr lang="en-US" sz="1200" i="1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algn="ctr"/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स्रोतः टिम अनविन </a:t>
            </a:r>
            <a:endParaRPr lang="en-US" sz="1200" i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4482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02AC5-DB8A-4C31-EC50-669AD3C7D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(फोन) नेटवर्कमा जोडिनेः सिमकार्ड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8506235-F9D4-225B-C6B9-FBE3C7224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62600" cy="4351338"/>
          </a:xfrm>
        </p:spPr>
        <p:txBody>
          <a:bodyPr>
            <a:normAutofit lnSpcReduction="10000"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सिमकार्ड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फोन नेटवर्कमा जोडिनका लागि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फरकफरक कम्पनी र सिमकार्ड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कम्पनी अनुसार फरक दर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भिन्नाभिन्नै सेवा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दस्तुर 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प्रीपेड 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(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आवश्यकता अनुसार पर्योग गर्नुभन्दा अगाडी तिर्ने)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सम्झौता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 (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प्रायः बैंकको खाताबाट मासिकरूपमा तिर्ने)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e-NP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kila" panose="020B0604020202020204" pitchFamily="34" charset="0"/>
                <a:ea typeface="+mn-ea"/>
                <a:cs typeface="Kokila" panose="020B0604020202020204" pitchFamily="34" charset="0"/>
              </a:rPr>
              <a:t>आफ्नो आवश्यकता अनुसारको सेवा प्रदान गर्ने फोन कम्पनी रोज्ने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okila" panose="020B0604020202020204" pitchFamily="34" charset="0"/>
              <a:ea typeface="+mn-ea"/>
              <a:cs typeface="Kokila" panose="020B0604020202020204" pitchFamily="34" charset="0"/>
            </a:endParaRPr>
          </a:p>
          <a:p>
            <a:pPr lvl="1"/>
            <a:endParaRPr lang="ne-NP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marL="457200" lvl="1" indent="0">
              <a:buNone/>
            </a:pPr>
            <a:endParaRPr lang="ne-NP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9" name="Content Placeholder 4" descr="A picture containing text, screenshot, mobile phone, gadget&#10;&#10;Description automatically generated">
            <a:extLst>
              <a:ext uri="{FF2B5EF4-FFF2-40B4-BE49-F238E27FC236}">
                <a16:creationId xmlns:a16="http://schemas.microsoft.com/office/drawing/2014/main" id="{31835136-7975-64E1-94F7-331D486828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0029" y="2772058"/>
            <a:ext cx="5257800" cy="211013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D3EA17C-817F-03A5-9BAE-DD0CBB471A9E}"/>
              </a:ext>
            </a:extLst>
          </p:cNvPr>
          <p:cNvSpPr txBox="1"/>
          <p:nvPr/>
        </p:nvSpPr>
        <p:spPr>
          <a:xfrm>
            <a:off x="8516462" y="5095866"/>
            <a:ext cx="36755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केही सिमकार्ड </a:t>
            </a:r>
            <a:b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</a:br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स्रोतः टिम अनविन</a:t>
            </a:r>
          </a:p>
          <a:p>
            <a:pPr algn="ctr"/>
            <a:endParaRPr lang="ne-NP" sz="1200" i="1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algn="ctr"/>
            <a:endParaRPr lang="ne-NP" sz="1200" b="1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algn="ctr"/>
            <a:r>
              <a:rPr lang="ne-NP" sz="1200" b="1" dirty="0">
                <a:latin typeface="Kokila" panose="020B0604020202020204" pitchFamily="34" charset="0"/>
                <a:cs typeface="Kokila" panose="020B0604020202020204" pitchFamily="34" charset="0"/>
              </a:rPr>
              <a:t>(नोटः सिमको पूरा नाम सब्स्क्राइबर आइडेन्टिटि मोड्युल हो ।)</a:t>
            </a:r>
            <a:endParaRPr lang="en-US" sz="1200" b="1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algn="ctr"/>
            <a:endParaRPr lang="ne-NP" sz="12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5123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C4F23-5A87-6AED-E532-B6740627D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स्मार्टफोनको प्रयोग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D6BECE-4531-014C-560F-BF97CF3666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262938" cy="4351338"/>
          </a:xfrm>
        </p:spPr>
        <p:txBody>
          <a:bodyPr>
            <a:normAutofit fontScale="85000" lnSpcReduction="20000"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स्मार्टफोनबाट सजिलै इन्टरनेटमा जोडिन सकिन्छ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त्यसका लागि आफू नेटवर्क प्रदायकले सेवा प्रदान गर्ने क्षेत्रभित्र हुनुपर्छ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तर यिनीहरू किन्न र प्रयोग गर्न अरु भन्दा महँगो हुन्छ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सामान्य फोन गर्न र मेसेज पठाउँन पनि प्रयोग गर्न सकिन्छ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धेरै थरि कामका लागि यसमा विभिन्न प्रकारका एप्लिकेसन (एप्स) पनि राख्न सकिन्छ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कुनै पैसा नपर्ने, तर धेरैचाहिँ किनेर प्रयोग गर्नुपर्ने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एप्स तथा प्लेटफर्मका उदाहरण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इन्टरनेटमा जोडिनका लागि 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सामाजिक सञ्जाल तथा मेसेज आदानप्रदान गर्ने (जस्तैः ह्वाट्स्याप, फेसबुक, भाइबर, टिकटक) 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अनलाइन खेल खेल्न 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चलचित्र हेर्न 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पैसा तिर्न 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तल दिएजस्तो उपयोगी प्लेटफर्म वा एप्समा पहुँच हुन </a:t>
            </a: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वैदेशिक रोजगार विभाग तथा 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  <a:hlinkClick r:id="rId2"/>
              </a:rPr>
              <a:t>https://pardesi.org.np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endParaRPr lang="ne-NP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endParaRPr lang="ne-NP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5" name="Picture 4" descr="A picture containing screenshot, gadget, multimedia, tablet computer&#10;&#10;Description automatically generated">
            <a:extLst>
              <a:ext uri="{FF2B5EF4-FFF2-40B4-BE49-F238E27FC236}">
                <a16:creationId xmlns:a16="http://schemas.microsoft.com/office/drawing/2014/main" id="{50A5DFEB-3FD6-D019-C83B-B6ED61A9DF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697886" y="1825625"/>
            <a:ext cx="2047797" cy="395945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7FA729E-3DF5-49E1-BD27-323EEC5419F3}"/>
              </a:ext>
            </a:extLst>
          </p:cNvPr>
          <p:cNvSpPr txBox="1"/>
          <p:nvPr/>
        </p:nvSpPr>
        <p:spPr>
          <a:xfrm>
            <a:off x="10216595" y="5715298"/>
            <a:ext cx="9140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स्मार्टफोन</a:t>
            </a:r>
          </a:p>
          <a:p>
            <a:pPr algn="ctr"/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स्रोतः टिम अनविन</a:t>
            </a:r>
            <a:endParaRPr lang="en-US" sz="1200" i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91508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71EA25D-F0FF-524C-B0D9-6081F83006D8}"/>
              </a:ext>
            </a:extLst>
          </p:cNvPr>
          <p:cNvSpPr/>
          <p:nvPr/>
        </p:nvSpPr>
        <p:spPr>
          <a:xfrm>
            <a:off x="9533744" y="4317167"/>
            <a:ext cx="2518918" cy="18597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AEFA7B-1253-9946-CC9B-CA42A4C9E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इन्टरनेटमा जोडिने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6FEE5-DAB6-423D-589A-2679167076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01176"/>
            <a:ext cx="8362951" cy="4657726"/>
          </a:xfrm>
        </p:spPr>
        <p:txBody>
          <a:bodyPr>
            <a:normAutofit lnSpcReduction="10000"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इन्टरनेट अथवा “नेट” भनेको के हो?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“अनलाइन” गएर पहुँच गर्न सकिने विश्वव्यापी कम्प्युटरको सञ्जाल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वर्ल्ड वाइड वेब (अर्थात् वेब) भनेको के हो?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इन्टरनेटमा जोडिएपछि देखिने पेज तथा सूचनाहरू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मोबाइल नेटवर्क (डाटा) तथा वाइफाइबाट इन्टरनेट जडान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मोबाइल डाटा प्याकेज</a:t>
            </a: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वाइफाइ को प्रयोग (तर डाटाको सुरक्षाको बारेमा सचेत हुनुपर्छ)</a:t>
            </a:r>
          </a:p>
          <a:p>
            <a:pPr lvl="3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सार्वजनिक (कहिलेकाहिँ निशुल्क उपलब्ध हुने) र निजि वाइफाइ नेटवर्क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इन्टरनेट ब्राउजरको प्रयोग गरी सूचना खोज्ने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क्रोम (गुगल), सफारी, फायरफक्स, डकडकगो जस्ता लोकप्रिय ब्राउजर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अन्तरक्रिया: एपहरू मार्फत आवाज, लिखित सन्देश, भिडियोको प्रयोग गर्दै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marL="457200" lvl="1" indent="0">
              <a:buNone/>
            </a:pP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5" name="Picture 4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F3759B81-7173-A3E1-5584-209427C5FE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9942" y="4365794"/>
            <a:ext cx="2386521" cy="176254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69A096B-5EC4-FF63-8DF1-FCE6BBF940D6}"/>
              </a:ext>
            </a:extLst>
          </p:cNvPr>
          <p:cNvSpPr txBox="1"/>
          <p:nvPr/>
        </p:nvSpPr>
        <p:spPr>
          <a:xfrm>
            <a:off x="9633280" y="3855501"/>
            <a:ext cx="23198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e-NP" sz="1200" dirty="0">
                <a:latin typeface="Kokila" panose="020B0604020202020204" pitchFamily="34" charset="0"/>
                <a:cs typeface="Kokila" panose="020B0604020202020204" pitchFamily="34" charset="0"/>
              </a:rPr>
              <a:t>मोबाइल जडानको को लागि प्रयोग गरिने मास्ट (टावर) </a:t>
            </a:r>
          </a:p>
          <a:p>
            <a:pPr algn="ctr"/>
            <a:r>
              <a:rPr lang="ne-NP" sz="1200" dirty="0">
                <a:latin typeface="Kokila" panose="020B0604020202020204" pitchFamily="34" charset="0"/>
                <a:cs typeface="Kokila" panose="020B0604020202020204" pitchFamily="34" charset="0"/>
              </a:rPr>
              <a:t>स्रोतः टिम अनविन </a:t>
            </a:r>
          </a:p>
        </p:txBody>
      </p:sp>
      <p:pic>
        <p:nvPicPr>
          <p:cNvPr id="9" name="Picture 8" descr="A close-up of a tower&#10;&#10;Description automatically generated with low confidence">
            <a:extLst>
              <a:ext uri="{FF2B5EF4-FFF2-40B4-BE49-F238E27FC236}">
                <a16:creationId xmlns:a16="http://schemas.microsoft.com/office/drawing/2014/main" id="{1B3A1E89-6D38-3049-103E-0BFB3CD1D3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8814" y="1635173"/>
            <a:ext cx="1628775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4772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EFA7B-1253-9946-CC9B-CA42A4C9E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साक्षरता तथा सूचना सम्बन्धी साक्षरता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6FEE5-DAB6-423D-589A-2679167076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24024"/>
            <a:ext cx="6324600" cy="4470399"/>
          </a:xfrm>
        </p:spPr>
        <p:txBody>
          <a:bodyPr>
            <a:normAutofit fontScale="92500" lnSpcReduction="10000"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साक्षरता 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(GSMA 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  <a:hlinkClick r:id="rId3"/>
              </a:rPr>
              <a:t>guide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 पनि हेर्नुहोस्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):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हार्डवेयरको प्रभावकारी प्रयोग सम्बन्धी जानकारी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मोबाइल फोनले गर्नसक्ने सबै काम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फोनको स्क्रिन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किबोर्ड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फोनका अन्य प्रयोग – जस्तै टर्चलाइट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सफ्टवेयरको प्रभावकारी प्रयोग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विभिन्न एप्सहरू प्रयोग गर्न सिक्ने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3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एप्सका सेटिङ बुझ्ने र आवश्यकताअनुसार परिवर्तन गर्ने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विशेषगरी सामाजिक सञ्जाल (फेसबुक, ट्विटर) र मेसेज गर्ने एप्स (ह्वाट्सयाप, सिग्नल)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सूचना सम्बन्धी साक्षरता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: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इन्टरनेटमा प्राप्त जानकारी साँचो हो कि होइन कसरी थाहा पाउने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के जानकारी विश्वसनीय र तथ्यपरक छ?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270394A-36FA-85E4-12AC-DC27562B7E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9175" y="1724023"/>
            <a:ext cx="2514600" cy="447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8487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28F6613-B586-DFA3-8493-98C4A26A90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2000" y="1114426"/>
            <a:ext cx="10363200" cy="2387600"/>
          </a:xfrm>
        </p:spPr>
        <p:txBody>
          <a:bodyPr>
            <a:normAutofit/>
          </a:bodyPr>
          <a:lstStyle/>
          <a:p>
            <a:r>
              <a:rPr lang="ne-NP" sz="7200" dirty="0">
                <a:latin typeface="Kokila" panose="020B0604020202020204" pitchFamily="34" charset="0"/>
                <a:cs typeface="Kokila" panose="020B0604020202020204" pitchFamily="34" charset="0"/>
              </a:rPr>
              <a:t>छलफल</a:t>
            </a:r>
            <a:br>
              <a:rPr lang="en-US" sz="7200" dirty="0">
                <a:latin typeface="Kokila" panose="020B0604020202020204" pitchFamily="34" charset="0"/>
                <a:cs typeface="Kokila" panose="020B0604020202020204" pitchFamily="34" charset="0"/>
              </a:rPr>
            </a:br>
            <a:endParaRPr lang="en-US" sz="72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567646A-BA14-B4A8-A89D-FB0F21FEC0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 descr="Discussion Images | Free Vectors, Stock Photos &amp; PSD">
            <a:extLst>
              <a:ext uri="{FF2B5EF4-FFF2-40B4-BE49-F238E27FC236}">
                <a16:creationId xmlns:a16="http://schemas.microsoft.com/office/drawing/2014/main" id="{80821943-720D-3460-B895-446A85D1E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6807656" y="683260"/>
            <a:ext cx="3598799" cy="2359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76770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9DDF856-3DA4-41F3-EFAA-134C13B778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2628" y="390525"/>
            <a:ext cx="7267986" cy="2387600"/>
          </a:xfrm>
        </p:spPr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२. डिजिटल प्रविधिको सुरक्षित प्रयोग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60933AA-F787-2ABD-C715-398BA2E70AE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4000" i="1" dirty="0"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“</a:t>
            </a:r>
            <a:r>
              <a:rPr lang="ne-NP" sz="4000" i="1" dirty="0"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डिजिटल प्रविधिको प्रयोग गर्दा आफू र अरुलाई हानिको जोखिम नहोस्</a:t>
            </a:r>
            <a:r>
              <a:rPr lang="en-US" sz="4000" i="1" dirty="0"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”</a:t>
            </a:r>
          </a:p>
        </p:txBody>
      </p:sp>
      <p:pic>
        <p:nvPicPr>
          <p:cNvPr id="3" name="Picture 2" descr="A picture containing text, store, shop, cluttered&#10;&#10;Description automatically generated">
            <a:extLst>
              <a:ext uri="{FF2B5EF4-FFF2-40B4-BE49-F238E27FC236}">
                <a16:creationId xmlns:a16="http://schemas.microsoft.com/office/drawing/2014/main" id="{20DE9C85-B0D3-3630-A20F-446EBA8D223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5854" y="330200"/>
            <a:ext cx="3594759" cy="292373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103D1D0-7A8B-6AEF-E7E4-39A2741128E1}"/>
              </a:ext>
            </a:extLst>
          </p:cNvPr>
          <p:cNvSpPr txBox="1"/>
          <p:nvPr/>
        </p:nvSpPr>
        <p:spPr>
          <a:xfrm>
            <a:off x="9512630" y="3223826"/>
            <a:ext cx="9140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dirty="0">
                <a:latin typeface="Kokila" panose="020B0604020202020204" pitchFamily="34" charset="0"/>
                <a:cs typeface="Kokila" panose="020B0604020202020204" pitchFamily="34" charset="0"/>
              </a:rPr>
              <a:t>स्रोतः टिम अनविन</a:t>
            </a:r>
            <a:endParaRPr lang="en-US" sz="12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06196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71388-BC7D-0611-6A78-DB32AF2AB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सुरक्षित रहने मुख्य उपायहरूः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सम्भावित जोखिम बुझ्ने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4493375-0ED2-455C-B957-DE9F4E48E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698624"/>
            <a:ext cx="7200899" cy="4752976"/>
          </a:xfrm>
        </p:spPr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सम्भावित हानिबारे जानकारी राख्ने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कसैले ट्र्याक गर्दैछ (चियो गर्दैछ) कि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अनलाइन दुर्व्यवहार र उत्पीडन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धम्की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पैसा वा कागजात गुमाउने गरी हुने ठगी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प्रयोग गर्दा कम्पनीलाई दिइने विवरण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केही कुरा पत्याउन नसकिने लाग्छ भने, के त्यो साँच्चै होला त...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तर यसबाट धेरै डराउनु पनि पर्दैन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सचेत हुने, र सुरक्षित र गोपनीय प्रयोग गर्ने 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जसबाट साँच्चै नै डिजिटल प्रविधिको भरपूर फाइदा लिन सकियोस्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CC32BD-11CA-7447-1D99-B82F4EE16121}"/>
              </a:ext>
            </a:extLst>
          </p:cNvPr>
          <p:cNvSpPr txBox="1"/>
          <p:nvPr/>
        </p:nvSpPr>
        <p:spPr>
          <a:xfrm>
            <a:off x="8039099" y="5386909"/>
            <a:ext cx="38235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https://www.oceanpointins.com/ri-business-insurance/cyber-liability-insurance/8-common-hacking-techniques/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pic>
        <p:nvPicPr>
          <p:cNvPr id="5" name="Picture 2" descr="8 Common Hacking Techniques That Every Business Owner Should Know About">
            <a:extLst>
              <a:ext uri="{FF2B5EF4-FFF2-40B4-BE49-F238E27FC236}">
                <a16:creationId xmlns:a16="http://schemas.microsoft.com/office/drawing/2014/main" id="{FD5CB3DF-2097-76B4-271D-FF3129A8D9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80945" y="2226576"/>
            <a:ext cx="4281752" cy="293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69599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71388-BC7D-0611-6A78-DB32AF2AB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सुरक्षित रहने मुख्य उपायहरूः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सुरक्षित व्यवहार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B44A7-6452-A64E-50D8-9530E02922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058891" cy="4351338"/>
          </a:xfrm>
        </p:spPr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सुरक्षित अनलाइन व्यवहार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अपनाउने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आफूलाई प्रयोग गर्न मन लागेको एप्स र प्रविधिबारे राम्ररी बुझ्ने 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अरुलाई हानी गर्ने कुनै कुरा शेयर नगर्ने 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अरुलाई भड्काउने खालको कुरा नगर्ने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आफूलाई रुचि नलागेको एप्स तथा प्लेटफर्ममा जोडिन राजी नहुने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अरुलाई प्रत्यक्ष अगाडि भन्न नसक्ने कुरा अनलाइनमा नभन्ने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/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नलेख्ने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थाहा नभएको वेबसाइटहरू नखोल्ने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Check link begins with “https” rather than just “http”</a:t>
            </a:r>
            <a:endParaRPr lang="ne-NP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“http”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 भन्दा 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“https”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बाट सुरु हुने वेबसाइटहरूमा ध्यान दिने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जोखिममा रहेकाहरूलाई सधैँ जोगाएर राख्ने (उदाहरण बालबालिका)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स्तविक देखिने तर कम्प्युटरबाट बनाइएका “डीप फेक” बाट सचेत रहने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09FEA30-4A7C-7CA8-12AC-0E780CC7E5B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0142" y="2449286"/>
            <a:ext cx="3230178" cy="3076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5065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71388-BC7D-0611-6A78-DB32AF2AB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सुरक्षित रहने मुख्य उपायहरूः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प्राविधिक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B44A7-6452-A64E-50D8-9530E02922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058891" cy="4351338"/>
          </a:xfrm>
        </p:spPr>
        <p:txBody>
          <a:bodyPr>
            <a:normAutofit fontScale="77500" lnSpcReduction="20000"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तल दिएका मध्ये केही भएमा सकेसमम्म तुरुन्त रिपोर्ट गर्ने (एप्स भित्रै या अन्य निकायमा जानकारी दिने)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 :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फिसिङ(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Phishing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) 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: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 झुक्याएर गल्ति गर्न लगाउने </a:t>
            </a: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आफू पूर्णरूपमा निश्चित नभएको लिंकमा कहिल्यै क्लिक नगर्ने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अनाधिकृततरूपमा डिजिटल प्रणाली बिगारिदिने, तोडफोड गरिदिने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 (Hacking)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धेरै प्रकारका ठगी 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–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प्रायः पैसा चोरी गर्न या व्यक्तिगत विवरण र कागजात पहुँच गर्न गरिने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 (Scam)</a:t>
            </a:r>
          </a:p>
          <a:p>
            <a:pPr lvl="2"/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QR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कोडको प्रयोगबाट गरिने घोटाला हो कि होइन भनी चनाखो रहने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प्रमाणीकरण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पासवर्ड (प्रत्येक अनलाइन प्रयोगका लागि जटिल र मौलिक पासवर्ड) प्रयोग गर्ने </a:t>
            </a: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कम्तिमा १० अङ्क वा चिन्ह, अन्य संकेत, र ठूला र साना अक्षर मिलाएर बनाउने 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औँठाछाप र अनुहार पहिचानजस्ता बायोमेट्रिक प्रमाणीकरण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मल्टी-फ्याक्टर 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(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एकभन्दा बढि प्रमाण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)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उपकरण पहिचान (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endpoint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सुरक्षा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: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हानि गर्ने कुराबाट उपकरणलाई सुरक्षित राख्ने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)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सामाजिक सञ्जाल या अन्य अनलाइन प्लेटफर्ममा अन्तरक्रिया गरिरहेको व्यक्तिको खास पहिचान सुनिश्चित गर्ने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DB6232A-C905-97C3-2B30-1DB91EFB8E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64929" y="3493428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table with numbers and letters&#10;&#10;Description automatically generated">
            <a:extLst>
              <a:ext uri="{FF2B5EF4-FFF2-40B4-BE49-F238E27FC236}">
                <a16:creationId xmlns:a16="http://schemas.microsoft.com/office/drawing/2014/main" id="{AE958C34-EC0F-4D36-8DF9-8249300377B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5467" y="1772281"/>
            <a:ext cx="3969038" cy="396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6799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ADA52-3BB3-2690-4214-4018C2B7C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मोबाइल प्रयोग गर्न सुरु गर्दा उपयोगी हुने सुझावः सधैँ अभ्यास गर्नुहोस्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B4D3F1-B6F0-E9C5-4BFF-289C4640B3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574" y="1825625"/>
            <a:ext cx="8920163" cy="4351338"/>
          </a:xfrm>
        </p:spPr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पहिले कसैले प्रयोग गरिसकेको (सेकेन्ड-ह्यान्ड) प्रयोग गर्नुभन्दा पहिले "फ्याक्ट्री रिसेट” गर्ने जसबाट फोनमा रहेका सबै डाटा तथा सूचना मेटिन्छ ।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आफ्नो एप्स र अपरेटिङ सिस्टममा नयाँ संस्करण अपडेट गरेर अद्यावधिक राख्नुहोस् ।</a:t>
            </a: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आफ्नो सिमकार्डको सेटिङ मिलाउन वा एकाउण्टमा पैसा (ब्यालेन्स) थप्न आफ्नो विश्वसनीय व्यक्तिलाई मात्र लगाउनुहोस् ।</a:t>
            </a: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आफ्नो पासवर्ड कहिल्यै अरूलाई नभन्नुहोस् (र जटिल पासवर्ड प्रयोग प्रयोग गर्नुहोस्)</a:t>
            </a: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फोनलाई जोगाउन बलियो खोल तथा स्क्रिन कभर लगाउनुहोस् ।</a:t>
            </a: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फोन चोरी भएको वा हराएको अवस्थामा फोनमा राख्ने व्यक्तिगत विवरणको मात्रालाई कम गर्नुहोस् ।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FFD214-7B3E-02DF-CF75-7F59DF152C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3737" y="2443163"/>
            <a:ext cx="2595151" cy="280034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A3205FD-2B70-15A9-7E6B-9449924ED8D2}"/>
              </a:ext>
            </a:extLst>
          </p:cNvPr>
          <p:cNvSpPr txBox="1"/>
          <p:nvPr/>
        </p:nvSpPr>
        <p:spPr>
          <a:xfrm>
            <a:off x="9890709" y="5433238"/>
            <a:ext cx="9140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dirty="0">
                <a:latin typeface="Kokila" panose="020B0604020202020204" pitchFamily="34" charset="0"/>
                <a:cs typeface="Kokila" panose="020B0604020202020204" pitchFamily="34" charset="0"/>
              </a:rPr>
              <a:t>स्रोतः टिम अनविन</a:t>
            </a:r>
            <a:endParaRPr lang="en-US" sz="12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36369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ADA52-3BB3-2690-4214-4018C2B7C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प्रविधिको प्रयोग गर्दा सांस्कृतिक मान्यताप्रति सचेत हुनुपर्छ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B4D3F1-B6F0-E9C5-4BFF-289C4640B3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574" y="1825625"/>
            <a:ext cx="8920163" cy="4351338"/>
          </a:xfrm>
        </p:spPr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आफू आप्रवासी भएर काम गरिरहेको ठाउँको स्थानिय संस्कृति तथा नियमकानून बारे जानकारी राख्ने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विभिन्न देशमा केही स्थानहरूमा फोटो नखिच्नु उपयुक्त मानिन्छ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सरकारी भवन तथा सैनिक इलाका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विमान तथा विमानस्थल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दुर्घटना भएका स्थल आदि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अरु व्यक्तिको गोपनीयताको सम्मान गर्दै स्वीकृति नलिई फोटो नखिच्ने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विशेषगरी महिला तथा परिवारको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सेल्फी खिच्दा आफ्नोमात्रै खिच्ने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endParaRPr lang="ne-NP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3205FD-2B70-15A9-7E6B-9449924ED8D2}"/>
              </a:ext>
            </a:extLst>
          </p:cNvPr>
          <p:cNvSpPr txBox="1"/>
          <p:nvPr/>
        </p:nvSpPr>
        <p:spPr>
          <a:xfrm>
            <a:off x="10092907" y="5010544"/>
            <a:ext cx="15655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1200" dirty="0">
                <a:latin typeface="Kokila" panose="020B0604020202020204" pitchFamily="34" charset="0"/>
                <a:cs typeface="Kokila" panose="020B0604020202020204" pitchFamily="34" charset="0"/>
              </a:rPr>
              <a:t>दुबईमा आप्रवासी श्रमिक </a:t>
            </a:r>
          </a:p>
          <a:p>
            <a:r>
              <a:rPr lang="ne-NP" sz="1200" dirty="0">
                <a:latin typeface="Kokila" panose="020B0604020202020204" pitchFamily="34" charset="0"/>
                <a:cs typeface="Kokila" panose="020B0604020202020204" pitchFamily="34" charset="0"/>
              </a:rPr>
              <a:t>स्रोतः टिम अनविन</a:t>
            </a:r>
            <a:endParaRPr lang="en-US" sz="12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F4522C-B0CF-41AB-551B-B5C6AF352C8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73737" y="2475781"/>
            <a:ext cx="2702020" cy="2431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935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F567646A-BA14-B4A8-A89D-FB0F21FEC0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BFDDAAEF-87BF-040E-1459-A040DF2B6981}"/>
              </a:ext>
            </a:extLst>
          </p:cNvPr>
          <p:cNvSpPr txBox="1">
            <a:spLocks/>
          </p:cNvSpPr>
          <p:nvPr/>
        </p:nvSpPr>
        <p:spPr>
          <a:xfrm>
            <a:off x="2032000" y="1114426"/>
            <a:ext cx="103632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e-NP" sz="7200" dirty="0">
                <a:latin typeface="Kokila" panose="020B0604020202020204" pitchFamily="34" charset="0"/>
                <a:cs typeface="Kokila" panose="020B0604020202020204" pitchFamily="34" charset="0"/>
              </a:rPr>
              <a:t>छलफल</a:t>
            </a:r>
            <a:br>
              <a:rPr lang="en-US" sz="7200" dirty="0">
                <a:latin typeface="+mn-lt"/>
              </a:rPr>
            </a:br>
            <a:endParaRPr lang="en-US" sz="7200" dirty="0">
              <a:latin typeface="+mn-lt"/>
            </a:endParaRPr>
          </a:p>
        </p:txBody>
      </p:sp>
      <p:pic>
        <p:nvPicPr>
          <p:cNvPr id="7" name="Picture 2" descr="Discussion Images | Free Vectors, Stock Photos &amp; PSD">
            <a:extLst>
              <a:ext uri="{FF2B5EF4-FFF2-40B4-BE49-F238E27FC236}">
                <a16:creationId xmlns:a16="http://schemas.microsoft.com/office/drawing/2014/main" id="{82F47E4F-2367-1BAE-DD68-47FBA66CF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6807656" y="683260"/>
            <a:ext cx="3598799" cy="2359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50206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9DDF856-3DA4-41F3-EFAA-134C13B778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2628" y="390525"/>
            <a:ext cx="7607300" cy="2387600"/>
          </a:xfrm>
        </p:spPr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३. डिजिटल प्रविधिको विवेकपूर्ण प्रयोग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60933AA-F787-2ABD-C715-398BA2E70A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54200" y="5639594"/>
            <a:ext cx="7607300" cy="165576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2DA9C0-547F-C171-F495-C386687A67E8}"/>
              </a:ext>
            </a:extLst>
          </p:cNvPr>
          <p:cNvSpPr txBox="1"/>
          <p:nvPr/>
        </p:nvSpPr>
        <p:spPr>
          <a:xfrm>
            <a:off x="3046228" y="4079876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i="1" dirty="0">
                <a:latin typeface="Kokila" panose="020B0604020202020204" pitchFamily="34" charset="0"/>
                <a:cs typeface="Kokila" panose="020B0604020202020204" pitchFamily="34" charset="0"/>
              </a:rPr>
              <a:t>“</a:t>
            </a:r>
            <a:r>
              <a:rPr lang="ne-NP" sz="3200" i="1" dirty="0">
                <a:latin typeface="Kokila" panose="020B0604020202020204" pitchFamily="34" charset="0"/>
                <a:cs typeface="Kokila" panose="020B0604020202020204" pitchFamily="34" charset="0"/>
              </a:rPr>
              <a:t>विवेक र सुझबुझसहित डिजिटल प्रविधिको प्रयोग</a:t>
            </a:r>
            <a:r>
              <a:rPr lang="en-US" sz="3200" i="1" dirty="0">
                <a:latin typeface="Kokila" panose="020B0604020202020204" pitchFamily="34" charset="0"/>
                <a:cs typeface="Kokila" panose="020B0604020202020204" pitchFamily="34" charset="0"/>
              </a:rPr>
              <a:t>”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655D926-D27B-523F-22B0-B83466C3F69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19928" y="227487"/>
            <a:ext cx="2976908" cy="294683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5ECFD6D-6924-D658-F574-FC42FFD09C98}"/>
              </a:ext>
            </a:extLst>
          </p:cNvPr>
          <p:cNvSpPr txBox="1"/>
          <p:nvPr/>
        </p:nvSpPr>
        <p:spPr>
          <a:xfrm>
            <a:off x="9266016" y="3166442"/>
            <a:ext cx="22308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स्रोतः टिम अनविन</a:t>
            </a:r>
            <a:endParaRPr lang="en-US" sz="1200" i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60699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71388-BC7D-0611-6A78-DB32AF2AB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प्रविधिको विवेकपूर्ण प्रयोगका लागि मुख्य उपायहरूः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के गर्ने?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B44A7-6452-A64E-50D8-9530E02922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2455" y="1652005"/>
            <a:ext cx="7576594" cy="4679346"/>
          </a:xfrm>
        </p:spPr>
        <p:txBody>
          <a:bodyPr>
            <a:normAutofit fontScale="92500" lnSpcReduction="20000"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आफ्नो आवश्यकताअनुसार ईउत्पादनशील बनाई प्रयोग गर्ने 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कम्पनी अथवा सरकारले भनेअनुसार प्रयोग गर्न बाध्य नहुने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अनलाइनमा आफूले  बोल्ने र लेख्ने विषयमा अत्यन्त सचेत रहने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आफूले प्रयोग गर्ने प्रविधि र एप्सका प्रयोगका बारेमा पर्याप्त जानकारी राख्ने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नियम र सर्तहरू पढ्ने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सेटिङहरू मिलाउने </a:t>
            </a: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सम्झनुपर्ने कुराः एकपटक अनलाइमा पोष्ट गरेको कुरा कहिल्यै नमेटिने गरी कतै न कतै बसिरहन्छ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सामाजिक सञ्जालको प्रयोग गर्दा संवेदनशील र विनम्र हुने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बेलाबखत विश्राम लिएर डिजिटल प्रविधिबाट टाढै बस्ने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एकभन्दा बढि इमेल तथा प्रयोगकर्ता 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ID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बनाउने बारे सोच्ने (किनमेलको लागि मात्र एउटा राख्ने)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र, आपत्त्कालीन प्रयोगका लागि फोनलाई “स्वच्छ” राख्ने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4" name="Picture 2" descr="Top 12 Most Popular Social Media Sites In 2022">
            <a:extLst>
              <a:ext uri="{FF2B5EF4-FFF2-40B4-BE49-F238E27FC236}">
                <a16:creationId xmlns:a16="http://schemas.microsoft.com/office/drawing/2014/main" id="{13759414-63FA-E344-322B-4AB5E9A688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33654" y="2338086"/>
            <a:ext cx="4226851" cy="2377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03263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71388-BC7D-0611-6A78-DB32AF2AB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प्रविधिको विवेकपूर्ण प्रयोगका लागि मुख्य उपायहरूः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के नगर्ने?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B44A7-6452-A64E-50D8-9530E02922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635844"/>
            <a:ext cx="7529521" cy="4761156"/>
          </a:xfrm>
        </p:spPr>
        <p:txBody>
          <a:bodyPr>
            <a:normAutofit fontScale="92500" lnSpcReduction="20000"/>
          </a:bodyPr>
          <a:lstStyle/>
          <a:p>
            <a:r>
              <a:rPr lang="ne-NP" sz="2000" dirty="0">
                <a:latin typeface="Kokila" panose="020B0604020202020204" pitchFamily="34" charset="0"/>
                <a:cs typeface="Kokila" panose="020B0604020202020204" pitchFamily="34" charset="0"/>
              </a:rPr>
              <a:t>आफूले नचाहेका जो कोही व्यक्तिले हेर्न मिल्ने गरी मनलाग्दी कुरा पोष्ट नगर्ने </a:t>
            </a:r>
            <a:endParaRPr lang="en-US" sz="20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sz="1800" dirty="0">
                <a:latin typeface="Kokila" panose="020B0604020202020204" pitchFamily="34" charset="0"/>
                <a:cs typeface="Kokila" panose="020B0604020202020204" pitchFamily="34" charset="0"/>
              </a:rPr>
              <a:t>आफूले गरेका पोष्ट कसले हेर्न सक्छ?</a:t>
            </a:r>
            <a:endParaRPr lang="en-US" sz="18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sz="1800" dirty="0">
                <a:latin typeface="Kokila" panose="020B0604020202020204" pitchFamily="34" charset="0"/>
                <a:cs typeface="Kokila" panose="020B0604020202020204" pitchFamily="34" charset="0"/>
              </a:rPr>
              <a:t>गोपनीयतासम्बन्धी प्राइभेसी सेटिङ मिलाउने</a:t>
            </a:r>
          </a:p>
          <a:p>
            <a:pPr lvl="1"/>
            <a:r>
              <a:rPr lang="ne-NP" sz="1800" dirty="0">
                <a:latin typeface="Kokila" panose="020B0604020202020204" pitchFamily="34" charset="0"/>
                <a:cs typeface="Kokila" panose="020B0604020202020204" pitchFamily="34" charset="0"/>
              </a:rPr>
              <a:t>धेरै निराश वा उदास भएको बेला पोष्ट नगर्ने </a:t>
            </a:r>
            <a:endParaRPr lang="en-US" sz="18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sz="2000" dirty="0">
                <a:latin typeface="Kokila" panose="020B0604020202020204" pitchFamily="34" charset="0"/>
                <a:cs typeface="Kokila" panose="020B0604020202020204" pitchFamily="34" charset="0"/>
              </a:rPr>
              <a:t>आफूलाई विश्वास नलागेको वा शंकास्पद लागेको कुनै पनि मेसेज अथवा लिंक कहिल्यै नखोल्ने, जवाफ नदिने</a:t>
            </a:r>
          </a:p>
          <a:p>
            <a:pPr lvl="1"/>
            <a:r>
              <a:rPr lang="ne-NP" sz="1800" dirty="0">
                <a:latin typeface="Kokila" panose="020B0604020202020204" pitchFamily="34" charset="0"/>
                <a:cs typeface="Kokila" panose="020B0604020202020204" pitchFamily="34" charset="0"/>
              </a:rPr>
              <a:t>विशेषगरी बैंकले पठाएको जस्तो देखिने मेसेज</a:t>
            </a:r>
            <a:endParaRPr lang="en-US" sz="18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sz="2000" dirty="0">
                <a:latin typeface="Kokila" panose="020B0604020202020204" pitchFamily="34" charset="0"/>
                <a:cs typeface="Kokila" panose="020B0604020202020204" pitchFamily="34" charset="0"/>
              </a:rPr>
              <a:t>समय बर्बाद नगर्ने</a:t>
            </a:r>
            <a:endParaRPr lang="en-US" sz="20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sz="1800" dirty="0">
                <a:latin typeface="Kokila" panose="020B0604020202020204" pitchFamily="34" charset="0"/>
                <a:cs typeface="Kokila" panose="020B0604020202020204" pitchFamily="34" charset="0"/>
              </a:rPr>
              <a:t>सामाजिक सञ्जाल मार्फत अनलाइन गेम खेलेर</a:t>
            </a:r>
          </a:p>
          <a:p>
            <a:pPr lvl="1"/>
            <a:r>
              <a:rPr lang="ne-NP" sz="1800" dirty="0">
                <a:latin typeface="Kokila" panose="020B0604020202020204" pitchFamily="34" charset="0"/>
                <a:cs typeface="Kokila" panose="020B0604020202020204" pitchFamily="34" charset="0"/>
              </a:rPr>
              <a:t>पैसामा अनलाइन जुवातास खेलेर</a:t>
            </a:r>
          </a:p>
          <a:p>
            <a:pPr lvl="1"/>
            <a:r>
              <a:rPr lang="ne-NP" sz="1800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हिंसा </a:t>
            </a:r>
          </a:p>
          <a:p>
            <a:r>
              <a:rPr lang="ne-NP" sz="2000" dirty="0">
                <a:latin typeface="Kokila" panose="020B0604020202020204" pitchFamily="34" charset="0"/>
                <a:cs typeface="Kokila" panose="020B0604020202020204" pitchFamily="34" charset="0"/>
              </a:rPr>
              <a:t>पैसा बर्बाद नगर्ने</a:t>
            </a:r>
            <a:endParaRPr lang="en-US" sz="20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sz="1800" dirty="0">
                <a:latin typeface="Kokila" panose="020B0604020202020204" pitchFamily="34" charset="0"/>
                <a:cs typeface="Kokila" panose="020B0604020202020204" pitchFamily="34" charset="0"/>
              </a:rPr>
              <a:t>जस्तै टिकटकमा गिफ्ट फालेर</a:t>
            </a:r>
            <a:endParaRPr lang="en-US" sz="18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sz="2000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प्रविधिको जोखिम नमोल्ने</a:t>
            </a:r>
            <a:endParaRPr lang="en-US" sz="20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sz="1800" dirty="0">
                <a:latin typeface="Kokila" panose="020B0604020202020204" pitchFamily="34" charset="0"/>
                <a:cs typeface="Kokila" panose="020B0604020202020204" pitchFamily="34" charset="0"/>
              </a:rPr>
              <a:t>जस्तै, क्रिप्टो मुद्रामा लगानि</a:t>
            </a:r>
            <a:endParaRPr lang="en-US" sz="18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sz="2100" dirty="0">
                <a:latin typeface="Kokila" panose="020B0604020202020204" pitchFamily="34" charset="0"/>
                <a:cs typeface="Kokila" panose="020B0604020202020204" pitchFamily="34" charset="0"/>
              </a:rPr>
              <a:t>अपरिचित “ट्रोल” आक्रमणबाट टाढा रहने </a:t>
            </a:r>
            <a:r>
              <a:rPr lang="en-US" sz="2100" dirty="0">
                <a:latin typeface="Kokila" panose="020B0604020202020204" pitchFamily="34" charset="0"/>
                <a:cs typeface="Kokila" panose="020B0604020202020204" pitchFamily="34" charset="0"/>
              </a:rPr>
              <a:t>– </a:t>
            </a:r>
            <a:r>
              <a:rPr lang="ne-NP" sz="2100" dirty="0">
                <a:latin typeface="Kokila" panose="020B0604020202020204" pitchFamily="34" charset="0"/>
                <a:cs typeface="Kokila" panose="020B0604020202020204" pitchFamily="34" charset="0"/>
              </a:rPr>
              <a:t>त्यस्ता आक्रमण भएमा कहिले पनि उत्तेजित भएर प्रतिक्रिया नदिने</a:t>
            </a:r>
          </a:p>
          <a:p>
            <a:pPr lvl="1"/>
            <a:r>
              <a:rPr lang="ne-NP" sz="1700" dirty="0">
                <a:latin typeface="Kokila" panose="020B0604020202020204" pitchFamily="34" charset="0"/>
                <a:cs typeface="Kokila" panose="020B0604020202020204" pitchFamily="34" charset="0"/>
              </a:rPr>
              <a:t>यसले झन अवस्था विगार्छ </a:t>
            </a:r>
            <a:endParaRPr lang="en-US" sz="17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endParaRPr lang="en-US" sz="20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EAC8AD-0BB4-4B1D-C76C-4DB555B50DD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7722" y="1825625"/>
            <a:ext cx="2857500" cy="3810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6829AD3-888B-48C5-CC25-990C171E7D99}"/>
              </a:ext>
            </a:extLst>
          </p:cNvPr>
          <p:cNvSpPr txBox="1"/>
          <p:nvPr/>
        </p:nvSpPr>
        <p:spPr>
          <a:xfrm>
            <a:off x="9337773" y="5722163"/>
            <a:ext cx="9140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स्रोतः टिम अनविन</a:t>
            </a:r>
            <a:endParaRPr lang="en-US" sz="1200" i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02903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F567646A-BA14-B4A8-A89D-FB0F21FEC0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9E9C408A-E6A4-3D71-981E-FE884BF95A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2000" y="1114426"/>
            <a:ext cx="10363200" cy="2387600"/>
          </a:xfrm>
        </p:spPr>
        <p:txBody>
          <a:bodyPr>
            <a:normAutofit/>
          </a:bodyPr>
          <a:lstStyle/>
          <a:p>
            <a:r>
              <a:rPr lang="ne-NP" sz="7200" dirty="0">
                <a:latin typeface="Kokila" panose="020B0604020202020204" pitchFamily="34" charset="0"/>
                <a:cs typeface="Kokila" panose="020B0604020202020204" pitchFamily="34" charset="0"/>
              </a:rPr>
              <a:t>छलफल</a:t>
            </a:r>
            <a:br>
              <a:rPr lang="en-US" sz="7200" dirty="0">
                <a:latin typeface="+mn-lt"/>
              </a:rPr>
            </a:br>
            <a:endParaRPr lang="en-US" sz="7200" dirty="0">
              <a:latin typeface="+mn-lt"/>
            </a:endParaRPr>
          </a:p>
        </p:txBody>
      </p:sp>
      <p:pic>
        <p:nvPicPr>
          <p:cNvPr id="7" name="Picture 2" descr="Discussion Images | Free Vectors, Stock Photos &amp; PSD">
            <a:extLst>
              <a:ext uri="{FF2B5EF4-FFF2-40B4-BE49-F238E27FC236}">
                <a16:creationId xmlns:a16="http://schemas.microsoft.com/office/drawing/2014/main" id="{AAD8F5DE-7B91-956B-E21D-0D7D264552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6807656" y="683260"/>
            <a:ext cx="3598799" cy="2359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94222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9DDF856-3DA4-41F3-EFAA-134C13B778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2628" y="390525"/>
            <a:ext cx="6159504" cy="2387600"/>
          </a:xfrm>
        </p:spPr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४. डिजिटल प्रविधिको गोपनीय प्रयोग 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874DF5A-4FCE-266A-C1D3-776BE6FEAE75}"/>
              </a:ext>
            </a:extLst>
          </p:cNvPr>
          <p:cNvSpPr txBox="1"/>
          <p:nvPr/>
        </p:nvSpPr>
        <p:spPr>
          <a:xfrm>
            <a:off x="8301244" y="5801770"/>
            <a:ext cx="32195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hlinkClick r:id="rId3"/>
              </a:rPr>
              <a:t>https://www.telegraph.co.uk/news/2018/11/06/chinese-surveillance-grows-stronger-technology-can-recognise/</a:t>
            </a:r>
            <a:r>
              <a:rPr lang="en-US" sz="1000" dirty="0"/>
              <a:t>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B52147-D110-B742-7AC4-0C40DB3D9983}"/>
              </a:ext>
            </a:extLst>
          </p:cNvPr>
          <p:cNvSpPr/>
          <p:nvPr/>
        </p:nvSpPr>
        <p:spPr>
          <a:xfrm>
            <a:off x="7662441" y="6268014"/>
            <a:ext cx="527506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See also video at </a:t>
            </a:r>
            <a:r>
              <a:rPr lang="en-US" sz="1200" dirty="0">
                <a:hlinkClick r:id="rId4"/>
              </a:rPr>
              <a:t>https://www.facebook.com/scmp/videos/246038106344865/?t=34</a:t>
            </a:r>
            <a:endParaRPr lang="en-US" sz="1200" dirty="0"/>
          </a:p>
        </p:txBody>
      </p:sp>
      <p:pic>
        <p:nvPicPr>
          <p:cNvPr id="3" name="Picture 2" descr="Smart Cities World - AI and Machine Learning - AI expands capabilities of  surveillance and public safety tech">
            <a:extLst>
              <a:ext uri="{FF2B5EF4-FFF2-40B4-BE49-F238E27FC236}">
                <a16:creationId xmlns:a16="http://schemas.microsoft.com/office/drawing/2014/main" id="{9795365F-6C5C-FCA7-488E-9B94D779D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62441" y="128321"/>
            <a:ext cx="4370779" cy="2907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FA8038-6097-AFCE-25C5-4D36D6BA20EC}"/>
              </a:ext>
            </a:extLst>
          </p:cNvPr>
          <p:cNvSpPr txBox="1"/>
          <p:nvPr/>
        </p:nvSpPr>
        <p:spPr>
          <a:xfrm>
            <a:off x="7861906" y="3085670"/>
            <a:ext cx="44375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hlinkClick r:id="rId6"/>
              </a:rPr>
              <a:t>https://www.smartcitiesworld.net/ai-and-machine-learning/ai-and-machine-learning/ai-expands-capabilities-of-surveillance-and-public-safety-tech</a:t>
            </a:r>
            <a:r>
              <a:rPr lang="en-US" sz="1000" dirty="0"/>
              <a:t> 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0F8F09A9-AD8E-9766-F91E-DA5281778FF9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581400" y="4079875"/>
            <a:ext cx="5025656" cy="9910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i="1" dirty="0">
                <a:latin typeface="Kokila" panose="020B0604020202020204" pitchFamily="34" charset="0"/>
                <a:cs typeface="Kokila" panose="020B0604020202020204" pitchFamily="34" charset="0"/>
              </a:rPr>
              <a:t>“</a:t>
            </a:r>
            <a:r>
              <a:rPr lang="ne-NP" sz="3200" i="1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प्रविधिलाई भरपर्दो र गोपनीयरूपमा प्रयोग गर्ने</a:t>
            </a:r>
            <a:r>
              <a:rPr lang="en-US" sz="3200" i="1" dirty="0">
                <a:latin typeface="Kokila" panose="020B0604020202020204" pitchFamily="34" charset="0"/>
                <a:cs typeface="Kokila" panose="020B0604020202020204" pitchFamily="34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726085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71388-BC7D-0611-6A78-DB32AF2AB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प्रविधिको सुरक्षित प्रयोगका मुख्य उपायहरू – सामाजिक आचरण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B44A7-6452-A64E-50D8-9530E02922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3700"/>
            <a:ext cx="8521700" cy="4686299"/>
          </a:xfrm>
        </p:spPr>
        <p:txBody>
          <a:bodyPr>
            <a:normAutofit lnSpcReduction="10000"/>
          </a:bodyPr>
          <a:lstStyle/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अनलाइन रहँदा अरूले थाहा नपाउने गरी “प्राइभेट” रहने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सम्झनुहोस्, इन्टरनेटमा एकपटक राखेको कुरा सधैँभरि रहिरहन्छ</a:t>
            </a: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आफू र सम्बन्धित व्यक्तिहरू सन्तुष्ट हुने कुरा मात्र पोष्ट गर्ने </a:t>
            </a: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आफ्नो पासवर्ड कसैलाई पनि थाहा नदिने </a:t>
            </a: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सम्भव भएसम्म वेबसाइटमा जाँदा सबै कुकिज (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Cookies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) अस्वीकार (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Reject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) गरिदिने </a:t>
            </a:r>
          </a:p>
          <a:p>
            <a:pPr lvl="3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एकपटक मात्र प्रयोग हुने पासवर्ड (ओटीपी) अरुलाई नदेखाउने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सम्भव भएसम्म वेबसाइटमा जाँदा सबै कुकिज (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Cookies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) अस्वीकार (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Reject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) गरिदिने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कोबाट सुरक्षित र गोपनीय रहने?</a:t>
            </a: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सरकार</a:t>
            </a:r>
          </a:p>
          <a:p>
            <a:pPr lvl="3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याद गर्नुहोस् मोबाइल उपकरणहरू निगरानीको लागि पनि प्रयोग गरिन्छ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निजि कम्पनी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3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सम्झनुपर्ने कुराः सबैजसो सामाजिक मिडिया कम्पनीहरूले तपाइँहामी प्रयोगकर्ताले सित्तैमा दिएका डाटाबाट नै पैसा कमाउने हो!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अन्य व्यक्ति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3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कोहीकोही डिजिटल प्रविधिको प्रयोग गरी सताउन खोजिरहेका हुन्छन्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DAA1A0-A60A-7861-DCA6-84B8B3BD23D5}"/>
              </a:ext>
            </a:extLst>
          </p:cNvPr>
          <p:cNvSpPr txBox="1"/>
          <p:nvPr/>
        </p:nvSpPr>
        <p:spPr>
          <a:xfrm>
            <a:off x="10144968" y="5706898"/>
            <a:ext cx="9140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स्रोतः टिम अनविन</a:t>
            </a:r>
            <a:endParaRPr lang="en-US" sz="1200" i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CC7BA0E-7C10-9448-8D12-90BDC324169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31401" y="1986455"/>
            <a:ext cx="2166478" cy="3578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9876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71388-BC7D-0611-6A78-DB32AF2AB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प्रविधिको सुरक्षित प्रयोगका मुख्य उपायहरू – व्यावहारिक कुरा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B44A7-6452-A64E-50D8-9530E02922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118185" cy="4351338"/>
          </a:xfrm>
        </p:spPr>
        <p:txBody>
          <a:bodyPr>
            <a:normAutofit fontScale="92500" lnSpcReduction="10000"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आफूले प्रयोग गर्ने सफ्टवेयरलाई सकेसम्म अद्यावधिक अपडेट गरिराख्ने </a:t>
            </a:r>
            <a:endParaRPr lang="en-GB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एप्लिकेसनका सबैभन्दा पछिल्ला संस्करणहरूमा सुरक्षासम्बन्धी प्रावधान सुधार गरिएको हुन्छ</a:t>
            </a:r>
            <a:endParaRPr lang="en-GB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सम्भव भएजति अनुमतिहरू (कुकिज) बन्द गर्ने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नभई नहुने कुकिजहरूलाई मात्रै अनुमति दिने (या सबै कुकिजलाई अस्वीकार “रिजेक्ट” गरिदिने)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यसबाट आफूले अनलाइनमा गर्ने सबैखाले कामका विवरण अनुमती नदिएका कम्पनीहरूको पहुँचमा पुग्दैन</a:t>
            </a: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भर्चुअल प्राइभेट नेटवर्क (भीपीएन</a:t>
            </a:r>
            <a:r>
              <a:rPr lang="en-GB" dirty="0">
                <a:latin typeface="Kokila" panose="020B0604020202020204" pitchFamily="34" charset="0"/>
                <a:cs typeface="Kokila" panose="020B0604020202020204" pitchFamily="34" charset="0"/>
              </a:rPr>
              <a:t>)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को प्रयोग गरेर इन्टरनेट चलाउने सम्बन्धी कुरा</a:t>
            </a:r>
            <a:endParaRPr lang="en-GB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यस्ता नेटवर्कले प्रयोगकर्ताको डिजिटल स्थान र पहिचान लुकाउँछन् र “अज्ञात” बनाउँछन् </a:t>
            </a:r>
            <a:endParaRPr lang="en-GB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endParaRPr lang="en-GB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marL="457200" lvl="1" indent="0">
              <a:buNone/>
            </a:pPr>
            <a:endParaRPr lang="en-GB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ABDACF-CFAE-31B8-A18A-81FF9619E5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9162" y="1825625"/>
            <a:ext cx="3190876" cy="38014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AA6B841-1479-3C9F-3A76-2259A92904D3}"/>
              </a:ext>
            </a:extLst>
          </p:cNvPr>
          <p:cNvSpPr txBox="1"/>
          <p:nvPr/>
        </p:nvSpPr>
        <p:spPr>
          <a:xfrm>
            <a:off x="9544893" y="5710235"/>
            <a:ext cx="13612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स्रोतः टिम अनविन</a:t>
            </a:r>
            <a:endParaRPr lang="en-US" sz="1200" i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9146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F567646A-BA14-B4A8-A89D-FB0F21FEC0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091F424C-FCA5-C1D5-507E-F184F8188D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2000" y="1114426"/>
            <a:ext cx="10363200" cy="2387600"/>
          </a:xfrm>
        </p:spPr>
        <p:txBody>
          <a:bodyPr>
            <a:normAutofit/>
          </a:bodyPr>
          <a:lstStyle/>
          <a:p>
            <a:r>
              <a:rPr lang="ne-NP" sz="7200" dirty="0">
                <a:latin typeface="Kokila" panose="020B0604020202020204" pitchFamily="34" charset="0"/>
                <a:cs typeface="Kokila" panose="020B0604020202020204" pitchFamily="34" charset="0"/>
              </a:rPr>
              <a:t>छलफल</a:t>
            </a:r>
            <a:br>
              <a:rPr lang="en-US" sz="7200" dirty="0">
                <a:latin typeface="+mn-lt"/>
              </a:rPr>
            </a:br>
            <a:endParaRPr lang="en-US" sz="7200" dirty="0">
              <a:latin typeface="+mn-lt"/>
            </a:endParaRPr>
          </a:p>
        </p:txBody>
      </p:sp>
      <p:pic>
        <p:nvPicPr>
          <p:cNvPr id="7" name="Picture 2" descr="Discussion Images | Free Vectors, Stock Photos &amp; PSD">
            <a:extLst>
              <a:ext uri="{FF2B5EF4-FFF2-40B4-BE49-F238E27FC236}">
                <a16:creationId xmlns:a16="http://schemas.microsoft.com/office/drawing/2014/main" id="{998223E5-8EC2-E349-D10D-958E3E3146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6807656" y="683260"/>
            <a:ext cx="3598799" cy="2359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38492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CEAB329-231E-F5E8-A16D-B40005EB29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निष्कर्ष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: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सोच्नुहोस्</a:t>
            </a:r>
            <a:b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</a:b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4877EBA-C1F1-86C6-31DD-C41F048932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56211" y="3918509"/>
            <a:ext cx="5092513" cy="1817127"/>
          </a:xfrm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e-NP" sz="4000" b="1" dirty="0">
                <a:latin typeface="Kokila" panose="020B0604020202020204" pitchFamily="34" charset="0"/>
                <a:cs typeface="Kokila" panose="020B0604020202020204" pitchFamily="34" charset="0"/>
              </a:rPr>
              <a:t>के यो सुरक्षित छ?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e-NP" sz="4000" b="1" dirty="0">
                <a:latin typeface="Kokila" panose="020B0604020202020204" pitchFamily="34" charset="0"/>
                <a:cs typeface="Kokila" panose="020B0604020202020204" pitchFamily="34" charset="0"/>
              </a:rPr>
              <a:t>के यो विवेकपूर्ण छ? </a:t>
            </a:r>
            <a:endParaRPr lang="en-US" sz="4000" b="1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e-NP" sz="4000" b="1" dirty="0">
                <a:latin typeface="Kokila" panose="020B0604020202020204" pitchFamily="34" charset="0"/>
                <a:cs typeface="Kokila" panose="020B0604020202020204" pitchFamily="34" charset="0"/>
              </a:rPr>
              <a:t>के यो गोपनीय तथा भरपर्दो छ? </a:t>
            </a:r>
            <a:endParaRPr lang="en-US" sz="4000" b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DE9920-C5C8-F181-0AA9-DA3CC35067E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17165" y="329784"/>
            <a:ext cx="4060435" cy="28747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8E26DF2-F1DC-1ECB-C516-5DA8BC51531B}"/>
              </a:ext>
            </a:extLst>
          </p:cNvPr>
          <p:cNvSpPr txBox="1"/>
          <p:nvPr/>
        </p:nvSpPr>
        <p:spPr>
          <a:xfrm>
            <a:off x="8566779" y="3196286"/>
            <a:ext cx="9140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स्रोतः टिम अनविन</a:t>
            </a:r>
            <a:endParaRPr lang="en-US" sz="1200" i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6543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8F3C6-070E-FC0E-76D9-0716CAD8A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अन्त्यमा सम्झनुपर्ने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: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सुरक्षित, विवेकपूर्ण र गोपनीय हुन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F12C141-9048-AB41-262A-3FE3631D016F}"/>
              </a:ext>
            </a:extLst>
          </p:cNvPr>
          <p:cNvSpPr txBox="1">
            <a:spLocks/>
          </p:cNvSpPr>
          <p:nvPr/>
        </p:nvSpPr>
        <p:spPr>
          <a:xfrm>
            <a:off x="839789" y="1681163"/>
            <a:ext cx="5157787" cy="547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e-NP" b="1" dirty="0">
                <a:latin typeface="Kokila" panose="020B0604020202020204" pitchFamily="34" charset="0"/>
                <a:cs typeface="Kokila" panose="020B0604020202020204" pitchFamily="34" charset="0"/>
              </a:rPr>
              <a:t>के गर्ने</a:t>
            </a:r>
            <a:endParaRPr lang="en-US" b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D92A138-C658-6F7E-C016-2D8F3D2AFE5B}"/>
              </a:ext>
            </a:extLst>
          </p:cNvPr>
          <p:cNvSpPr txBox="1">
            <a:spLocks/>
          </p:cNvSpPr>
          <p:nvPr/>
        </p:nvSpPr>
        <p:spPr>
          <a:xfrm>
            <a:off x="839789" y="2447924"/>
            <a:ext cx="5157787" cy="346551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e-NP" sz="2400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प्रविधिको प्रयोग गर्न सिक्ने </a:t>
            </a:r>
          </a:p>
          <a:p>
            <a:r>
              <a:rPr lang="ne-NP" sz="2400" dirty="0">
                <a:latin typeface="Kokila" panose="020B0604020202020204" pitchFamily="34" charset="0"/>
                <a:cs typeface="Kokila" panose="020B0604020202020204" pitchFamily="34" charset="0"/>
              </a:rPr>
              <a:t>जटिल र बलियो पासवर्ड राख्ने</a:t>
            </a:r>
          </a:p>
          <a:p>
            <a:r>
              <a:rPr lang="ne-NP" sz="2400" dirty="0">
                <a:latin typeface="Kokila" panose="020B0604020202020204" pitchFamily="34" charset="0"/>
                <a:cs typeface="Kokila" panose="020B0604020202020204" pitchFamily="34" charset="0"/>
              </a:rPr>
              <a:t>एकभन्दा बढि प्रमाणीकरणका उपाय प्रयोग गर्ने</a:t>
            </a:r>
          </a:p>
          <a:p>
            <a:r>
              <a:rPr lang="ne-NP" sz="2400" dirty="0">
                <a:latin typeface="Kokila" panose="020B0604020202020204" pitchFamily="34" charset="0"/>
                <a:cs typeface="Kokila" panose="020B0604020202020204" pitchFamily="34" charset="0"/>
              </a:rPr>
              <a:t>आफूले प्रयोग गर्ने एप्स तथा सफ्टवेयर प्रणाली बेलाबेला अपडेट गर्ने </a:t>
            </a:r>
          </a:p>
          <a:p>
            <a:r>
              <a:rPr lang="ne-NP" sz="2400" dirty="0">
                <a:latin typeface="Kokila" panose="020B0604020202020204" pitchFamily="34" charset="0"/>
                <a:cs typeface="Kokila" panose="020B0604020202020204" pitchFamily="34" charset="0"/>
              </a:rPr>
              <a:t>सामाजिक सञ्जालमा सचेत तथा विनम्र हुने </a:t>
            </a:r>
          </a:p>
          <a:p>
            <a:r>
              <a:rPr lang="ne-NP" sz="2400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प्रविधिबाट फुर्सद लिने</a:t>
            </a:r>
          </a:p>
          <a:p>
            <a:pPr marL="0" indent="0">
              <a:buNone/>
            </a:pPr>
            <a:endParaRPr lang="en-US" sz="2400" dirty="0">
              <a:highlight>
                <a:srgbClr val="FFFF00"/>
              </a:highlight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D615A48-5985-48BA-095C-81BB82C4DF10}"/>
              </a:ext>
            </a:extLst>
          </p:cNvPr>
          <p:cNvSpPr txBox="1">
            <a:spLocks/>
          </p:cNvSpPr>
          <p:nvPr/>
        </p:nvSpPr>
        <p:spPr>
          <a:xfrm>
            <a:off x="6172201" y="1681163"/>
            <a:ext cx="5183188" cy="54768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e-NP" b="1" dirty="0">
                <a:latin typeface="Kokila" panose="020B0604020202020204" pitchFamily="34" charset="0"/>
                <a:cs typeface="Kokila" panose="020B0604020202020204" pitchFamily="34" charset="0"/>
              </a:rPr>
              <a:t>के नगर्ने</a:t>
            </a:r>
            <a:endParaRPr lang="en-US" b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A0F9C97-842D-ABE8-C961-86ABBA159542}"/>
              </a:ext>
            </a:extLst>
          </p:cNvPr>
          <p:cNvSpPr txBox="1">
            <a:spLocks/>
          </p:cNvSpPr>
          <p:nvPr/>
        </p:nvSpPr>
        <p:spPr>
          <a:xfrm>
            <a:off x="6172201" y="2447922"/>
            <a:ext cx="5183188" cy="346551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e-NP" sz="2400" dirty="0">
                <a:latin typeface="Kokila" panose="020B0604020202020204" pitchFamily="34" charset="0"/>
                <a:cs typeface="Kokila" panose="020B0604020202020204" pitchFamily="34" charset="0"/>
              </a:rPr>
              <a:t>आफ्नो पासवर्ड अरुलाई नभन्ने</a:t>
            </a:r>
          </a:p>
          <a:p>
            <a:r>
              <a:rPr lang="ne-NP" sz="2400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प्रविधिको प्रयोग गर्ने लत नबसाउने </a:t>
            </a:r>
          </a:p>
          <a:p>
            <a:r>
              <a:rPr lang="ne-NP" sz="2400" dirty="0">
                <a:latin typeface="Kokila" panose="020B0604020202020204" pitchFamily="34" charset="0"/>
                <a:cs typeface="Kokila" panose="020B0604020202020204" pitchFamily="34" charset="0"/>
              </a:rPr>
              <a:t>अपरिचित मेसेजहरू नखोल्ने</a:t>
            </a:r>
            <a:r>
              <a:rPr lang="en-US" sz="2400" dirty="0">
                <a:latin typeface="Kokila" panose="020B0604020202020204" pitchFamily="34" charset="0"/>
                <a:cs typeface="Kokila" panose="020B0604020202020204" pitchFamily="34" charset="0"/>
              </a:rPr>
              <a:t>/</a:t>
            </a:r>
            <a:r>
              <a:rPr lang="ne-NP" sz="2400" dirty="0">
                <a:latin typeface="Kokila" panose="020B0604020202020204" pitchFamily="34" charset="0"/>
                <a:cs typeface="Kokila" panose="020B0604020202020204" pitchFamily="34" charset="0"/>
              </a:rPr>
              <a:t>जवाफ नदिने</a:t>
            </a:r>
          </a:p>
          <a:p>
            <a:r>
              <a:rPr lang="ne-NP" sz="2400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 र सामाजिक सञ्जालमार्फत आफ्नो औकातभन्दा बढि पैसा खर्च नगर्ने</a:t>
            </a:r>
          </a:p>
          <a:p>
            <a:r>
              <a:rPr lang="ne-NP" sz="2400" dirty="0">
                <a:latin typeface="Kokila" panose="020B0604020202020204" pitchFamily="34" charset="0"/>
                <a:cs typeface="Kokila" panose="020B0604020202020204" pitchFamily="34" charset="0"/>
              </a:rPr>
              <a:t>अपरिचित व्यक्तिलाई अनलाइनबाट पैसा वा महत्त्वपूर्ण कागजात नपठाउने </a:t>
            </a:r>
          </a:p>
          <a:p>
            <a:r>
              <a:rPr lang="ne-NP" sz="2400" dirty="0">
                <a:latin typeface="Kokila" panose="020B0604020202020204" pitchFamily="34" charset="0"/>
                <a:cs typeface="Kokila" panose="020B0604020202020204" pitchFamily="34" charset="0"/>
              </a:rPr>
              <a:t>आफूले नचाहेका जो कोही व्यक्तिले हेर्न मिल्ने गरी मनलाग्दी कुरा अनलाइनमा पोष्ट नगर्ने</a:t>
            </a:r>
            <a:endParaRPr lang="en-US" sz="24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2050" name="Picture 2">
            <a:hlinkClick r:id="rId2"/>
            <a:extLst>
              <a:ext uri="{FF2B5EF4-FFF2-40B4-BE49-F238E27FC236}">
                <a16:creationId xmlns:a16="http://schemas.microsoft.com/office/drawing/2014/main" id="{50280EB5-AEE6-0793-19C3-55A8A609A7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27313" y="1620043"/>
            <a:ext cx="608806" cy="608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hlinkClick r:id="rId4"/>
            <a:extLst>
              <a:ext uri="{FF2B5EF4-FFF2-40B4-BE49-F238E27FC236}">
                <a16:creationId xmlns:a16="http://schemas.microsoft.com/office/drawing/2014/main" id="{48C4938E-C0CB-FC95-4984-4519846EE6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27269" y="1571626"/>
            <a:ext cx="608806" cy="608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92750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DD4B90C-A843-19C8-469D-F8F325667B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486743"/>
            <a:ext cx="5750560" cy="2042145"/>
          </a:xfrm>
        </p:spPr>
        <p:txBody>
          <a:bodyPr>
            <a:noAutofit/>
          </a:bodyPr>
          <a:lstStyle/>
          <a:p>
            <a:r>
              <a:rPr lang="ne-NP" sz="4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यो प्रशिक्षण सामग्रीको विकास </a:t>
            </a:r>
            <a:br>
              <a:rPr lang="ne-NP" sz="4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</a:br>
            <a:r>
              <a:rPr lang="ne-NP" sz="4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(२०२२ – २३)</a:t>
            </a:r>
            <a:endParaRPr lang="en-US" sz="40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 (Body CS)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E58DB1C-19CE-2015-F1E9-39C145564D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5200" y="3983658"/>
            <a:ext cx="5025656" cy="2042145"/>
          </a:xfrm>
        </p:spPr>
        <p:txBody>
          <a:bodyPr>
            <a:normAutofit fontScale="92500" lnSpcReduction="20000"/>
          </a:bodyPr>
          <a:lstStyle/>
          <a:p>
            <a:r>
              <a:rPr lang="en-US" sz="3200" dirty="0" err="1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AuraEd</a:t>
            </a:r>
            <a:r>
              <a:rPr lang="en-US" sz="32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, </a:t>
            </a:r>
            <a:r>
              <a:rPr lang="ne-NP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हाम्रोपात्रो</a:t>
            </a:r>
            <a:r>
              <a:rPr lang="en-US" sz="32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, </a:t>
            </a:r>
            <a:r>
              <a:rPr lang="en-US" sz="3200" dirty="0" err="1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Helvetas</a:t>
            </a:r>
            <a:r>
              <a:rPr lang="en-US" sz="32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 </a:t>
            </a:r>
            <a:r>
              <a:rPr lang="en-US" sz="3200" dirty="0" err="1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SaMi</a:t>
            </a:r>
            <a:r>
              <a:rPr lang="en-US" sz="32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, NNSM, </a:t>
            </a:r>
            <a:r>
              <a:rPr lang="ne-NP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पौरखी</a:t>
            </a:r>
            <a:r>
              <a:rPr lang="en-US" sz="32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, </a:t>
            </a:r>
            <a:r>
              <a:rPr lang="en-US" sz="3200" dirty="0"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PNCC, NIC, NISER, </a:t>
            </a:r>
            <a:r>
              <a:rPr lang="ne-NP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काठमाण्डौस्थित </a:t>
            </a:r>
            <a:r>
              <a:rPr lang="en-US" sz="32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UNESCO </a:t>
            </a:r>
            <a:r>
              <a:rPr lang="ne-NP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कार्यालय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, </a:t>
            </a:r>
            <a:r>
              <a:rPr lang="ne-NP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उज्यालो</a:t>
            </a:r>
            <a:r>
              <a:rPr lang="en-US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, </a:t>
            </a:r>
            <a:r>
              <a:rPr lang="ne-NP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गण्डकी विश्वविद्यालय, </a:t>
            </a:r>
            <a:r>
              <a:rPr lang="en-US" sz="3200" dirty="0">
                <a:latin typeface="Kokila" panose="020B0604020202020204" pitchFamily="34" charset="0"/>
                <a:ea typeface="Calibri" panose="020F0502020204030204" pitchFamily="34" charset="0"/>
              </a:rPr>
              <a:t>MRC </a:t>
            </a:r>
            <a:r>
              <a:rPr lang="ne-NP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पोखरा, र </a:t>
            </a:r>
            <a:r>
              <a:rPr lang="en-US" sz="3200" dirty="0">
                <a:latin typeface="Kokila" panose="020B0604020202020204" pitchFamily="34" charset="0"/>
                <a:ea typeface="Calibri" panose="020F0502020204030204" pitchFamily="34" charset="0"/>
              </a:rPr>
              <a:t>NEST</a:t>
            </a:r>
            <a:r>
              <a:rPr lang="en-US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ne-NP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पोखरा</a:t>
            </a:r>
            <a:r>
              <a:rPr lang="ne-NP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द्वारा सामूहिकरूपमा विकास गरिएको  </a:t>
            </a:r>
            <a:endParaRPr lang="en-US" sz="2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 (Body CS)"/>
            </a:endParaRPr>
          </a:p>
          <a:p>
            <a:endParaRPr lang="en-US" sz="32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CF46280-C3AF-7ADB-DDD7-1B35221967F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8448" y="274320"/>
            <a:ext cx="4865391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0404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C5A8-8101-2F7E-AAF2-0DCB9229D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2165565"/>
            <a:ext cx="10515600" cy="1409700"/>
          </a:xfrm>
        </p:spPr>
        <p:txBody>
          <a:bodyPr>
            <a:noAutofit/>
          </a:bodyPr>
          <a:lstStyle/>
          <a:p>
            <a:pPr algn="ctr"/>
            <a:r>
              <a:rPr lang="en-GB" sz="4000" b="1" dirty="0">
                <a:latin typeface="Kokila" panose="020B0604020202020204" pitchFamily="34" charset="0"/>
                <a:cs typeface="Kokila" panose="020B0604020202020204" pitchFamily="34" charset="0"/>
              </a:rPr>
              <a:t>MIDEQ </a:t>
            </a:r>
            <a:r>
              <a:rPr lang="ne-NP" sz="4000" b="1" dirty="0">
                <a:latin typeface="Kokila" panose="020B0604020202020204" pitchFamily="34" charset="0"/>
                <a:cs typeface="Kokila" panose="020B0604020202020204" pitchFamily="34" charset="0"/>
              </a:rPr>
              <a:t>हब (2019–2024) अन्तर्गत </a:t>
            </a:r>
            <a:r>
              <a:rPr lang="en-GB" sz="4000" b="1" dirty="0">
                <a:latin typeface="Kokila" panose="020B0604020202020204" pitchFamily="34" charset="0"/>
                <a:cs typeface="Kokila" panose="020B0604020202020204" pitchFamily="34" charset="0"/>
              </a:rPr>
              <a:t>UKRI GCRF </a:t>
            </a:r>
            <a:r>
              <a:rPr lang="ne-NP" sz="4000" b="1" dirty="0">
                <a:latin typeface="Kokila" panose="020B0604020202020204" pitchFamily="34" charset="0"/>
                <a:cs typeface="Kokila" panose="020B0604020202020204" pitchFamily="34" charset="0"/>
              </a:rPr>
              <a:t>को आर्थिक सहायतामा </a:t>
            </a:r>
            <a:br>
              <a:rPr lang="en-US" sz="40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</a:br>
            <a:br>
              <a:rPr lang="en-US" sz="4000" b="1" dirty="0">
                <a:latin typeface="Kokila" panose="020B0604020202020204" pitchFamily="34" charset="0"/>
                <a:cs typeface="Kokila" panose="020B0604020202020204" pitchFamily="34" charset="0"/>
              </a:rPr>
            </a:br>
            <a:br>
              <a:rPr lang="en-US" sz="4000" b="1" dirty="0">
                <a:latin typeface="Kokila" panose="020B0604020202020204" pitchFamily="34" charset="0"/>
                <a:cs typeface="Kokila" panose="020B0604020202020204" pitchFamily="34" charset="0"/>
              </a:rPr>
            </a:br>
            <a:r>
              <a:rPr lang="ne-NP" sz="4000" b="1" dirty="0">
                <a:latin typeface="Kokila" panose="020B0604020202020204" pitchFamily="34" charset="0"/>
                <a:cs typeface="Kokila" panose="020B0604020202020204" pitchFamily="34" charset="0"/>
              </a:rPr>
              <a:t>साथमा अन्य सहयोगी संस्थाहरू</a:t>
            </a:r>
            <a:endParaRPr lang="en-US" sz="4000" b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1026" name="Picture 2" descr="Triple logo 2021">
            <a:extLst>
              <a:ext uri="{FF2B5EF4-FFF2-40B4-BE49-F238E27FC236}">
                <a16:creationId xmlns:a16="http://schemas.microsoft.com/office/drawing/2014/main" id="{882102E2-8A16-A2EA-CD36-DA3401A281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7401" y="4692435"/>
            <a:ext cx="806450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585FA44C-6760-4CDB-A8A1-2B0BDD81D6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59300" y="3575265"/>
            <a:ext cx="2641600" cy="104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81678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534D4873-D5F6-365C-100D-BE6A84656C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257" y="2044699"/>
            <a:ext cx="7928428" cy="2090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47CA682F-DD82-78E6-BB3B-91B4EB1958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486" y="3567533"/>
            <a:ext cx="7928428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ne-NP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यो </a:t>
            </a:r>
            <a:r>
              <a:rPr lang="hi-IN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काम</a:t>
            </a:r>
            <a:r>
              <a:rPr lang="ne-NP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लाई</a:t>
            </a:r>
            <a:r>
              <a:rPr lang="hi-IN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क्रिएटिभ कमन्स </a:t>
            </a:r>
            <a:r>
              <a:rPr lang="en-US" sz="1800" i="1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– </a:t>
            </a:r>
            <a:r>
              <a:rPr lang="hi-IN" sz="1800" i="1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 एट्रिब्युशन </a:t>
            </a:r>
            <a:r>
              <a:rPr lang="en-US" sz="1800" i="1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4.0 </a:t>
            </a:r>
            <a:r>
              <a:rPr lang="hi-IN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अन्तर्राष्ट्रिय लाइसेन्सअन्तर्गत इजाजत</a:t>
            </a:r>
            <a:r>
              <a:rPr lang="ne-NP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प्राप्त छ । </a:t>
            </a:r>
            <a:r>
              <a:rPr lang="en-US" sz="1800" i="1" u="sng" dirty="0">
                <a:solidFill>
                  <a:srgbClr val="0563C1"/>
                </a:solidFill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  <a:hlinkClick r:id="rId3"/>
              </a:rPr>
              <a:t>https://creativecommons.org/licenses/by/4.0/</a:t>
            </a:r>
            <a:endParaRPr lang="en-US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 (Body CS)"/>
            </a:endParaRPr>
          </a:p>
          <a:p>
            <a:r>
              <a:rPr lang="ne-NP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यो दस्तावेजको कुनैपनि अंश</a:t>
            </a:r>
            <a:r>
              <a:rPr lang="hi-IN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अनुमति बिना पु</a:t>
            </a:r>
            <a:r>
              <a:rPr lang="ne-NP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नरु</a:t>
            </a:r>
            <a:r>
              <a:rPr lang="hi-IN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उत्पादन गर्न सकि</a:t>
            </a:r>
            <a:r>
              <a:rPr lang="ne-NP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नेछ</a:t>
            </a:r>
            <a:r>
              <a:rPr lang="en-GB" sz="1800" i="1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, </a:t>
            </a:r>
            <a:r>
              <a:rPr lang="hi-IN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तर </a:t>
            </a:r>
            <a:r>
              <a:rPr lang="ne-NP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सो कार्य गर्दा </a:t>
            </a:r>
            <a:r>
              <a:rPr lang="en-GB" sz="1800" i="1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ICT4D</a:t>
            </a:r>
            <a:r>
              <a:rPr lang="ne-NP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मा </a:t>
            </a:r>
            <a:r>
              <a:rPr lang="en-GB" sz="1800" i="1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UNESCO </a:t>
            </a:r>
            <a:r>
              <a:rPr lang="en-US" sz="1800" i="1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Chair</a:t>
            </a:r>
            <a:r>
              <a:rPr lang="en-GB" sz="1800" i="1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, </a:t>
            </a:r>
            <a:r>
              <a:rPr lang="hi-IN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रोयल होलोवे</a:t>
            </a:r>
            <a:r>
              <a:rPr lang="en-GB" sz="1800" i="1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, </a:t>
            </a:r>
            <a:r>
              <a:rPr lang="hi-IN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लन्डन विश्वविद्यालय</a:t>
            </a:r>
            <a:r>
              <a:rPr lang="en-GB" sz="1800" i="1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, </a:t>
            </a:r>
            <a:r>
              <a:rPr lang="hi-IN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र लेखकहरू</a:t>
            </a:r>
            <a:r>
              <a:rPr lang="ne-NP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लाई साभार गरिनुपर्नेछ ।</a:t>
            </a:r>
            <a:r>
              <a:rPr lang="hi-IN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ne-NP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यसमा रहेका जानकारी स्वतन्त्ररूपमा प्रयोग गर्नुहोस्, तर </a:t>
            </a:r>
            <a:r>
              <a:rPr lang="ne-NP" i="1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यसको कुनैपनि सम्पादित अंश प्रयोग</a:t>
            </a:r>
            <a:r>
              <a:rPr lang="ne-NP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गर्दा कृपया यसमा समावेश गरिएका </a:t>
            </a:r>
            <a:r>
              <a:rPr lang="hi-IN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कार्यहरूको प्रतिलिपि अधिकारको सम्मान गर्नुहोस् ।</a:t>
            </a:r>
            <a:endParaRPr lang="en-US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 (Body CS)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DECBB9-6624-14BD-83A5-C2DBC106FD1C}"/>
              </a:ext>
            </a:extLst>
          </p:cNvPr>
          <p:cNvSpPr txBox="1"/>
          <p:nvPr/>
        </p:nvSpPr>
        <p:spPr>
          <a:xfrm>
            <a:off x="4684561" y="5472924"/>
            <a:ext cx="1521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अनुवादः नयन पोखरेल</a:t>
            </a:r>
            <a:endParaRPr lang="en-US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 (Body CS)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61594BE-0EB9-3DF8-3587-86102FF2784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9977" y="1846749"/>
            <a:ext cx="2090737" cy="735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25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A38D1BF9-D152-E74D-89E9-DC33DA3D25BC}" vid="{9CDA07DF-14FB-4349-BD4E-39A57C0076B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12290</TotalTime>
  <Words>2278</Words>
  <Application>Microsoft Macintosh PowerPoint</Application>
  <PresentationFormat>Widescreen</PresentationFormat>
  <Paragraphs>309</Paragraphs>
  <Slides>33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38</vt:lpstr>
      <vt:lpstr>Arial</vt:lpstr>
      <vt:lpstr>Calibri</vt:lpstr>
      <vt:lpstr>Calibri Light</vt:lpstr>
      <vt:lpstr>Kokila</vt:lpstr>
      <vt:lpstr>Office Theme</vt:lpstr>
      <vt:lpstr>प्रवासी नेपाली र परिवारका सदस्यका लागि डिजिटल प्रविधिको सुरक्षित, विवेकपूर्ण र गोपनीय प्रयोग: डिजिटल प्रविधिको प्रयोग सम्बन्धी कम अनुभव भएका हरूका लागि सल्लाह </vt:lpstr>
      <vt:lpstr>यस तालिमको समग्र उद्देश्य </vt:lpstr>
      <vt:lpstr>डिजिटल प्रविधि भनेको के हो?</vt:lpstr>
      <vt:lpstr>डिजिटल प्रविधिका सकारात्मक सम्भावना </vt:lpstr>
      <vt:lpstr>तर यी कुराबाट फाइदा लिन डिजिटल प्रविधिलाई एकैपटक सुरक्षित, विवेकपूर्ण र गोपनीय रूपमा प्रयोग गर्नु जरुरी हुन्छ</vt:lpstr>
      <vt:lpstr>डिजिटल प्रविधिका सकारात्मक उपलब्धी तबमात्र प्राप्त हुन्छन्, जब... </vt:lpstr>
      <vt:lpstr>१. यसको सुरुवात डिजिटल प्रविधिको आधारभूत प्रयोगबाट हुन जरुरी छ  </vt:lpstr>
      <vt:lpstr>सामान्य मोबाइल फोनको प्रयोग</vt:lpstr>
      <vt:lpstr>(फोन) नेटवर्कमा जोडिनेः सिमकार्ड</vt:lpstr>
      <vt:lpstr>स्मार्टफोनको प्रयोग </vt:lpstr>
      <vt:lpstr>इन्टरनेटमा जोडिने</vt:lpstr>
      <vt:lpstr>डिजिटल साक्षरता तथा सूचना सम्बन्धी साक्षरता </vt:lpstr>
      <vt:lpstr>छलफल </vt:lpstr>
      <vt:lpstr>२. डिजिटल प्रविधिको सुरक्षित प्रयोग </vt:lpstr>
      <vt:lpstr>सुरक्षित रहने मुख्य उपायहरूः सम्भावित जोखिम बुझ्ने</vt:lpstr>
      <vt:lpstr>सुरक्षित रहने मुख्य उपायहरूः सुरक्षित व्यवहार </vt:lpstr>
      <vt:lpstr>सुरक्षित रहने मुख्य उपायहरूः प्राविधिक</vt:lpstr>
      <vt:lpstr>मोबाइल प्रयोग गर्न सुरु गर्दा उपयोगी हुने सुझावः सधैँ अभ्यास गर्नुहोस् </vt:lpstr>
      <vt:lpstr>डिजिटल प्रविधिको प्रयोग गर्दा सांस्कृतिक मान्यताप्रति सचेत हुनुपर्छ </vt:lpstr>
      <vt:lpstr>PowerPoint Presentation</vt:lpstr>
      <vt:lpstr>३. डिजिटल प्रविधिको विवेकपूर्ण प्रयोग </vt:lpstr>
      <vt:lpstr>डिजिटल प्रविधिको विवेकपूर्ण प्रयोगका लागि मुख्य उपायहरूः के गर्ने?</vt:lpstr>
      <vt:lpstr>डिजिटल प्रविधिको विवेकपूर्ण प्रयोगका लागि मुख्य उपायहरूः के नगर्ने?</vt:lpstr>
      <vt:lpstr>छलफल </vt:lpstr>
      <vt:lpstr>४. डिजिटल प्रविधिको गोपनीय प्रयोग  </vt:lpstr>
      <vt:lpstr>डिजिटल प्रविधिको सुरक्षित प्रयोगका मुख्य उपायहरू – सामाजिक आचरण</vt:lpstr>
      <vt:lpstr>डिजिटल प्रविधिको सुरक्षित प्रयोगका मुख्य उपायहरू – व्यावहारिक कुरा</vt:lpstr>
      <vt:lpstr>छलफल </vt:lpstr>
      <vt:lpstr>निष्कर्ष: सोच्नुहोस् </vt:lpstr>
      <vt:lpstr>अन्त्यमा सम्झनुपर्ने: सुरक्षित, विवेकपूर्ण र गोपनीय हुन</vt:lpstr>
      <vt:lpstr>यो प्रशिक्षण सामग्रीको विकास  (२०२२ – २३)</vt:lpstr>
      <vt:lpstr>MIDEQ हब (2019–2024) अन्तर्गत UKRI GCRF को आर्थिक सहायतामा    साथमा अन्य सहयोगी संस्थाहरू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safe, wise and secure use of digital tech by Nepali migrants and their families</dc:title>
  <dc:creator>Unwin, Tim</dc:creator>
  <cp:lastModifiedBy>Unwin, Tim</cp:lastModifiedBy>
  <cp:revision>117</cp:revision>
  <dcterms:created xsi:type="dcterms:W3CDTF">2022-12-07T23:01:33Z</dcterms:created>
  <dcterms:modified xsi:type="dcterms:W3CDTF">2023-11-29T13:14:32Z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4496a64-e0e3-4038-91bc-493f618853ad_Enabled">
    <vt:lpwstr>true</vt:lpwstr>
  </property>
  <property fmtid="{D5CDD505-2E9C-101B-9397-08002B2CF9AE}" pid="3" name="MSIP_Label_c4496a64-e0e3-4038-91bc-493f618853ad_SetDate">
    <vt:lpwstr>2020-04-03T15:28:01Z</vt:lpwstr>
  </property>
  <property fmtid="{D5CDD505-2E9C-101B-9397-08002B2CF9AE}" pid="4" name="MSIP_Label_c4496a64-e0e3-4038-91bc-493f618853ad_Method">
    <vt:lpwstr>Standard</vt:lpwstr>
  </property>
  <property fmtid="{D5CDD505-2E9C-101B-9397-08002B2CF9AE}" pid="5" name="MSIP_Label_c4496a64-e0e3-4038-91bc-493f618853ad_Name">
    <vt:lpwstr>General</vt:lpwstr>
  </property>
  <property fmtid="{D5CDD505-2E9C-101B-9397-08002B2CF9AE}" pid="6" name="MSIP_Label_c4496a64-e0e3-4038-91bc-493f618853ad_SiteId">
    <vt:lpwstr>2efd699a-1922-4e69-b601-108008d28a2e</vt:lpwstr>
  </property>
  <property fmtid="{D5CDD505-2E9C-101B-9397-08002B2CF9AE}" pid="7" name="MSIP_Label_c4496a64-e0e3-4038-91bc-493f618853ad_ActionId">
    <vt:lpwstr>15c9f10d-85f5-408e-bd5e-0000f172c555</vt:lpwstr>
  </property>
  <property fmtid="{D5CDD505-2E9C-101B-9397-08002B2CF9AE}" pid="8" name="MSIP_Label_c4496a64-e0e3-4038-91bc-493f618853ad_ContentBits">
    <vt:lpwstr>0</vt:lpwstr>
  </property>
</Properties>
</file>