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256" r:id="rId2"/>
    <p:sldId id="259" r:id="rId3"/>
    <p:sldId id="283" r:id="rId4"/>
    <p:sldId id="260" r:id="rId5"/>
    <p:sldId id="264" r:id="rId6"/>
    <p:sldId id="261" r:id="rId7"/>
    <p:sldId id="269" r:id="rId8"/>
    <p:sldId id="284" r:id="rId9"/>
    <p:sldId id="286" r:id="rId10"/>
    <p:sldId id="285" r:id="rId11"/>
    <p:sldId id="271" r:id="rId12"/>
    <p:sldId id="270" r:id="rId13"/>
    <p:sldId id="272" r:id="rId14"/>
    <p:sldId id="262" r:id="rId15"/>
    <p:sldId id="276" r:id="rId16"/>
    <p:sldId id="288" r:id="rId17"/>
    <p:sldId id="263" r:id="rId18"/>
    <p:sldId id="287" r:id="rId19"/>
    <p:sldId id="289" r:id="rId20"/>
    <p:sldId id="273" r:id="rId21"/>
    <p:sldId id="265" r:id="rId22"/>
    <p:sldId id="279" r:id="rId23"/>
    <p:sldId id="266" r:id="rId24"/>
    <p:sldId id="274" r:id="rId25"/>
    <p:sldId id="267" r:id="rId26"/>
    <p:sldId id="268" r:id="rId27"/>
    <p:sldId id="277" r:id="rId28"/>
    <p:sldId id="275" r:id="rId29"/>
    <p:sldId id="280" r:id="rId30"/>
    <p:sldId id="290" r:id="rId31"/>
    <p:sldId id="258" r:id="rId32"/>
    <p:sldId id="281" r:id="rId33"/>
    <p:sldId id="28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1"/>
    <p:restoredTop sz="96197"/>
  </p:normalViewPr>
  <p:slideViewPr>
    <p:cSldViewPr snapToGrid="0" snapToObjects="1">
      <p:cViewPr varScale="1">
        <p:scale>
          <a:sx n="76" d="100"/>
          <a:sy n="76" d="100"/>
        </p:scale>
        <p:origin x="776"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F4BC8-82FC-AC43-9ECE-A3A7650504C4}" type="datetimeFigureOut">
              <a:rPr lang="en-US" smtClean="0"/>
              <a:t>11/22/23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717196-8FF0-8A49-A773-DB1432E2912B}" type="slidenum">
              <a:rPr lang="en-US" smtClean="0"/>
              <a:t>‹#›</a:t>
            </a:fld>
            <a:endParaRPr lang="en-US"/>
          </a:p>
        </p:txBody>
      </p:sp>
    </p:spTree>
    <p:extLst>
      <p:ext uri="{BB962C8B-B14F-4D97-AF65-F5344CB8AC3E}">
        <p14:creationId xmlns:p14="http://schemas.microsoft.com/office/powerpoint/2010/main" val="367480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a:t>
            </a:fld>
            <a:endParaRPr lang="en-US"/>
          </a:p>
        </p:txBody>
      </p:sp>
    </p:spTree>
    <p:extLst>
      <p:ext uri="{BB962C8B-B14F-4D97-AF65-F5344CB8AC3E}">
        <p14:creationId xmlns:p14="http://schemas.microsoft.com/office/powerpoint/2010/main" val="477980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a:t>
            </a:fld>
            <a:endParaRPr lang="en-US"/>
          </a:p>
        </p:txBody>
      </p:sp>
    </p:spTree>
    <p:extLst>
      <p:ext uri="{BB962C8B-B14F-4D97-AF65-F5344CB8AC3E}">
        <p14:creationId xmlns:p14="http://schemas.microsoft.com/office/powerpoint/2010/main" val="3010822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4</a:t>
            </a:fld>
            <a:endParaRPr lang="en-US"/>
          </a:p>
        </p:txBody>
      </p:sp>
    </p:spTree>
    <p:extLst>
      <p:ext uri="{BB962C8B-B14F-4D97-AF65-F5344CB8AC3E}">
        <p14:creationId xmlns:p14="http://schemas.microsoft.com/office/powerpoint/2010/main" val="321592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5</a:t>
            </a:fld>
            <a:endParaRPr lang="en-US"/>
          </a:p>
        </p:txBody>
      </p:sp>
    </p:spTree>
    <p:extLst>
      <p:ext uri="{BB962C8B-B14F-4D97-AF65-F5344CB8AC3E}">
        <p14:creationId xmlns:p14="http://schemas.microsoft.com/office/powerpoint/2010/main" val="966801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6</a:t>
            </a:fld>
            <a:endParaRPr lang="en-US"/>
          </a:p>
        </p:txBody>
      </p:sp>
    </p:spTree>
    <p:extLst>
      <p:ext uri="{BB962C8B-B14F-4D97-AF65-F5344CB8AC3E}">
        <p14:creationId xmlns:p14="http://schemas.microsoft.com/office/powerpoint/2010/main" val="1504480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7</a:t>
            </a:fld>
            <a:endParaRPr lang="en-US"/>
          </a:p>
        </p:txBody>
      </p:sp>
    </p:spTree>
    <p:extLst>
      <p:ext uri="{BB962C8B-B14F-4D97-AF65-F5344CB8AC3E}">
        <p14:creationId xmlns:p14="http://schemas.microsoft.com/office/powerpoint/2010/main" val="679991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11</a:t>
            </a:fld>
            <a:endParaRPr lang="en-US"/>
          </a:p>
        </p:txBody>
      </p:sp>
    </p:spTree>
    <p:extLst>
      <p:ext uri="{BB962C8B-B14F-4D97-AF65-F5344CB8AC3E}">
        <p14:creationId xmlns:p14="http://schemas.microsoft.com/office/powerpoint/2010/main" val="2797946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12</a:t>
            </a:fld>
            <a:endParaRPr lang="en-US"/>
          </a:p>
        </p:txBody>
      </p:sp>
    </p:spTree>
    <p:extLst>
      <p:ext uri="{BB962C8B-B14F-4D97-AF65-F5344CB8AC3E}">
        <p14:creationId xmlns:p14="http://schemas.microsoft.com/office/powerpoint/2010/main" val="2437521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13</a:t>
            </a:fld>
            <a:endParaRPr lang="en-US"/>
          </a:p>
        </p:txBody>
      </p:sp>
    </p:spTree>
    <p:extLst>
      <p:ext uri="{BB962C8B-B14F-4D97-AF65-F5344CB8AC3E}">
        <p14:creationId xmlns:p14="http://schemas.microsoft.com/office/powerpoint/2010/main" val="3252072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14</a:t>
            </a:fld>
            <a:endParaRPr lang="en-US"/>
          </a:p>
        </p:txBody>
      </p:sp>
    </p:spTree>
    <p:extLst>
      <p:ext uri="{BB962C8B-B14F-4D97-AF65-F5344CB8AC3E}">
        <p14:creationId xmlns:p14="http://schemas.microsoft.com/office/powerpoint/2010/main" val="1622627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15</a:t>
            </a:fld>
            <a:endParaRPr lang="en-US"/>
          </a:p>
        </p:txBody>
      </p:sp>
    </p:spTree>
    <p:extLst>
      <p:ext uri="{BB962C8B-B14F-4D97-AF65-F5344CB8AC3E}">
        <p14:creationId xmlns:p14="http://schemas.microsoft.com/office/powerpoint/2010/main" val="3525336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16</a:t>
            </a:fld>
            <a:endParaRPr lang="en-US"/>
          </a:p>
        </p:txBody>
      </p:sp>
    </p:spTree>
    <p:extLst>
      <p:ext uri="{BB962C8B-B14F-4D97-AF65-F5344CB8AC3E}">
        <p14:creationId xmlns:p14="http://schemas.microsoft.com/office/powerpoint/2010/main" val="4154800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17</a:t>
            </a:fld>
            <a:endParaRPr lang="en-US"/>
          </a:p>
        </p:txBody>
      </p:sp>
    </p:spTree>
    <p:extLst>
      <p:ext uri="{BB962C8B-B14F-4D97-AF65-F5344CB8AC3E}">
        <p14:creationId xmlns:p14="http://schemas.microsoft.com/office/powerpoint/2010/main" val="1506344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20</a:t>
            </a:fld>
            <a:endParaRPr lang="en-US"/>
          </a:p>
        </p:txBody>
      </p:sp>
    </p:spTree>
    <p:extLst>
      <p:ext uri="{BB962C8B-B14F-4D97-AF65-F5344CB8AC3E}">
        <p14:creationId xmlns:p14="http://schemas.microsoft.com/office/powerpoint/2010/main" val="2713767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21</a:t>
            </a:fld>
            <a:endParaRPr lang="en-US"/>
          </a:p>
        </p:txBody>
      </p:sp>
    </p:spTree>
    <p:extLst>
      <p:ext uri="{BB962C8B-B14F-4D97-AF65-F5344CB8AC3E}">
        <p14:creationId xmlns:p14="http://schemas.microsoft.com/office/powerpoint/2010/main" val="798284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22</a:t>
            </a:fld>
            <a:endParaRPr lang="en-US"/>
          </a:p>
        </p:txBody>
      </p:sp>
    </p:spTree>
    <p:extLst>
      <p:ext uri="{BB962C8B-B14F-4D97-AF65-F5344CB8AC3E}">
        <p14:creationId xmlns:p14="http://schemas.microsoft.com/office/powerpoint/2010/main" val="2888450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23</a:t>
            </a:fld>
            <a:endParaRPr lang="en-US"/>
          </a:p>
        </p:txBody>
      </p:sp>
    </p:spTree>
    <p:extLst>
      <p:ext uri="{BB962C8B-B14F-4D97-AF65-F5344CB8AC3E}">
        <p14:creationId xmlns:p14="http://schemas.microsoft.com/office/powerpoint/2010/main" val="2445271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24</a:t>
            </a:fld>
            <a:endParaRPr lang="en-US"/>
          </a:p>
        </p:txBody>
      </p:sp>
    </p:spTree>
    <p:extLst>
      <p:ext uri="{BB962C8B-B14F-4D97-AF65-F5344CB8AC3E}">
        <p14:creationId xmlns:p14="http://schemas.microsoft.com/office/powerpoint/2010/main" val="3785862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25</a:t>
            </a:fld>
            <a:endParaRPr lang="en-US"/>
          </a:p>
        </p:txBody>
      </p:sp>
    </p:spTree>
    <p:extLst>
      <p:ext uri="{BB962C8B-B14F-4D97-AF65-F5344CB8AC3E}">
        <p14:creationId xmlns:p14="http://schemas.microsoft.com/office/powerpoint/2010/main" val="900588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26</a:t>
            </a:fld>
            <a:endParaRPr lang="en-US"/>
          </a:p>
        </p:txBody>
      </p:sp>
    </p:spTree>
    <p:extLst>
      <p:ext uri="{BB962C8B-B14F-4D97-AF65-F5344CB8AC3E}">
        <p14:creationId xmlns:p14="http://schemas.microsoft.com/office/powerpoint/2010/main" val="2806249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27</a:t>
            </a:fld>
            <a:endParaRPr lang="en-US"/>
          </a:p>
        </p:txBody>
      </p:sp>
    </p:spTree>
    <p:extLst>
      <p:ext uri="{BB962C8B-B14F-4D97-AF65-F5344CB8AC3E}">
        <p14:creationId xmlns:p14="http://schemas.microsoft.com/office/powerpoint/2010/main" val="856735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28</a:t>
            </a:fld>
            <a:endParaRPr lang="en-US"/>
          </a:p>
        </p:txBody>
      </p:sp>
    </p:spTree>
    <p:extLst>
      <p:ext uri="{BB962C8B-B14F-4D97-AF65-F5344CB8AC3E}">
        <p14:creationId xmlns:p14="http://schemas.microsoft.com/office/powerpoint/2010/main" val="1742815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29</a:t>
            </a:fld>
            <a:endParaRPr lang="en-US"/>
          </a:p>
        </p:txBody>
      </p:sp>
    </p:spTree>
    <p:extLst>
      <p:ext uri="{BB962C8B-B14F-4D97-AF65-F5344CB8AC3E}">
        <p14:creationId xmlns:p14="http://schemas.microsoft.com/office/powerpoint/2010/main" val="115630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31</a:t>
            </a:fld>
            <a:endParaRPr lang="en-US"/>
          </a:p>
        </p:txBody>
      </p:sp>
    </p:spTree>
    <p:extLst>
      <p:ext uri="{BB962C8B-B14F-4D97-AF65-F5344CB8AC3E}">
        <p14:creationId xmlns:p14="http://schemas.microsoft.com/office/powerpoint/2010/main" val="3126685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32</a:t>
            </a:fld>
            <a:endParaRPr lang="en-US"/>
          </a:p>
        </p:txBody>
      </p:sp>
    </p:spTree>
    <p:extLst>
      <p:ext uri="{BB962C8B-B14F-4D97-AF65-F5344CB8AC3E}">
        <p14:creationId xmlns:p14="http://schemas.microsoft.com/office/powerpoint/2010/main" val="633558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717196-8FF0-8A49-A773-DB1432E2912B}" type="slidenum">
              <a:rPr lang="en-US" smtClean="0"/>
              <a:t>33</a:t>
            </a:fld>
            <a:endParaRPr lang="en-US"/>
          </a:p>
        </p:txBody>
      </p:sp>
    </p:spTree>
    <p:extLst>
      <p:ext uri="{BB962C8B-B14F-4D97-AF65-F5344CB8AC3E}">
        <p14:creationId xmlns:p14="http://schemas.microsoft.com/office/powerpoint/2010/main" val="4032925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l">
              <a:defRPr sz="6000" b="1"/>
            </a:lvl1pPr>
          </a:lstStyle>
          <a:p>
            <a:r>
              <a:rPr lang="en-GB"/>
              <a:t>Click to edit Master title style</a:t>
            </a:r>
            <a:endParaRPr lang="en-US" dirty="0"/>
          </a:p>
        </p:txBody>
      </p:sp>
      <p:sp>
        <p:nvSpPr>
          <p:cNvPr id="3" name="Subtitle 2"/>
          <p:cNvSpPr>
            <a:spLocks noGrp="1"/>
          </p:cNvSpPr>
          <p:nvPr>
            <p:ph type="subTitle" idx="1"/>
          </p:nvPr>
        </p:nvSpPr>
        <p:spPr>
          <a:xfrm>
            <a:off x="3581400" y="4079875"/>
            <a:ext cx="5025656"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12" name="Picture 11">
            <a:extLst>
              <a:ext uri="{FF2B5EF4-FFF2-40B4-BE49-F238E27FC236}">
                <a16:creationId xmlns:a16="http://schemas.microsoft.com/office/drawing/2014/main" id="{EB537F49-4D7B-A344-89F6-BAF1DD313DE5}"/>
              </a:ext>
            </a:extLst>
          </p:cNvPr>
          <p:cNvPicPr>
            <a:picLocks noChangeAspect="1"/>
          </p:cNvPicPr>
          <p:nvPr userDrawn="1"/>
        </p:nvPicPr>
        <p:blipFill>
          <a:blip r:embed="rId2"/>
          <a:stretch>
            <a:fillRect/>
          </a:stretch>
        </p:blipFill>
        <p:spPr>
          <a:xfrm>
            <a:off x="0" y="3535363"/>
            <a:ext cx="12192000" cy="81597"/>
          </a:xfrm>
          <a:prstGeom prst="rect">
            <a:avLst/>
          </a:prstGeom>
        </p:spPr>
      </p:pic>
      <p:pic>
        <p:nvPicPr>
          <p:cNvPr id="6" name="Picture 5" descr="Logo, company name&#10;&#10;Description automatically generated">
            <a:extLst>
              <a:ext uri="{FF2B5EF4-FFF2-40B4-BE49-F238E27FC236}">
                <a16:creationId xmlns:a16="http://schemas.microsoft.com/office/drawing/2014/main" id="{BF17F0AE-3B96-FB71-4AF4-7D12D24F125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68790" y="4037964"/>
            <a:ext cx="2273300" cy="1663700"/>
          </a:xfrm>
          <a:prstGeom prst="rect">
            <a:avLst/>
          </a:prstGeom>
        </p:spPr>
      </p:pic>
      <p:pic>
        <p:nvPicPr>
          <p:cNvPr id="9" name="Picture 8" descr="Logo, company name&#10;&#10;Description automatically generated">
            <a:extLst>
              <a:ext uri="{FF2B5EF4-FFF2-40B4-BE49-F238E27FC236}">
                <a16:creationId xmlns:a16="http://schemas.microsoft.com/office/drawing/2014/main" id="{93547509-A535-91FD-89DE-D7D45B99E83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0410" y="4037964"/>
            <a:ext cx="1748790" cy="1610272"/>
          </a:xfrm>
          <a:prstGeom prst="rect">
            <a:avLst/>
          </a:prstGeom>
        </p:spPr>
      </p:pic>
    </p:spTree>
    <p:extLst>
      <p:ext uri="{BB962C8B-B14F-4D97-AF65-F5344CB8AC3E}">
        <p14:creationId xmlns:p14="http://schemas.microsoft.com/office/powerpoint/2010/main" val="398646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1" y="136525"/>
            <a:ext cx="7928428" cy="1325563"/>
          </a:xfrm>
        </p:spPr>
        <p:txBody>
          <a:bodyPr/>
          <a:lstStyle>
            <a:lvl1pPr>
              <a:defRPr b="1">
                <a:latin typeface="+mn-lt"/>
              </a:defRPr>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8" name="Picture 7">
            <a:extLst>
              <a:ext uri="{FF2B5EF4-FFF2-40B4-BE49-F238E27FC236}">
                <a16:creationId xmlns:a16="http://schemas.microsoft.com/office/drawing/2014/main" id="{42F3BFE2-362A-2248-90D4-E2F36FC95334}"/>
              </a:ext>
            </a:extLst>
          </p:cNvPr>
          <p:cNvPicPr>
            <a:picLocks noChangeAspect="1"/>
          </p:cNvPicPr>
          <p:nvPr userDrawn="1"/>
        </p:nvPicPr>
        <p:blipFill>
          <a:blip r:embed="rId2"/>
          <a:stretch>
            <a:fillRect/>
          </a:stretch>
        </p:blipFill>
        <p:spPr>
          <a:xfrm>
            <a:off x="0" y="1477359"/>
            <a:ext cx="12192000" cy="81597"/>
          </a:xfrm>
          <a:prstGeom prst="rect">
            <a:avLst/>
          </a:prstGeom>
        </p:spPr>
      </p:pic>
      <p:pic>
        <p:nvPicPr>
          <p:cNvPr id="5" name="Picture 4" descr="Logo, company name&#10;&#10;Description automatically generated">
            <a:extLst>
              <a:ext uri="{FF2B5EF4-FFF2-40B4-BE49-F238E27FC236}">
                <a16:creationId xmlns:a16="http://schemas.microsoft.com/office/drawing/2014/main" id="{23215D5B-89A9-BECE-FDC1-6E46E40375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27919" y="136524"/>
            <a:ext cx="1325879" cy="1220859"/>
          </a:xfrm>
          <a:prstGeom prst="rect">
            <a:avLst/>
          </a:prstGeom>
        </p:spPr>
      </p:pic>
    </p:spTree>
    <p:extLst>
      <p:ext uri="{BB962C8B-B14F-4D97-AF65-F5344CB8AC3E}">
        <p14:creationId xmlns:p14="http://schemas.microsoft.com/office/powerpoint/2010/main" val="138116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BD610E8-0140-D44D-9B23-37699557DE2E}" type="datetimeFigureOut">
              <a:rPr lang="en-US" smtClean="0"/>
              <a:t>11/22/23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539378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BD610E8-0140-D44D-9B23-37699557DE2E}" type="datetimeFigureOut">
              <a:rPr lang="en-US" smtClean="0"/>
              <a:t>11/22/23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322733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BD610E8-0140-D44D-9B23-37699557DE2E}" type="datetimeFigureOut">
              <a:rPr lang="en-US" smtClean="0"/>
              <a:t>11/22/23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1753326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BD610E8-0140-D44D-9B23-37699557DE2E}" type="datetimeFigureOut">
              <a:rPr lang="en-US" smtClean="0"/>
              <a:t>11/22/23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2326099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D610E8-0140-D44D-9B23-37699557DE2E}" type="datetimeFigureOut">
              <a:rPr lang="en-US" smtClean="0"/>
              <a:t>11/22/23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673512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BD610E8-0140-D44D-9B23-37699557DE2E}" type="datetimeFigureOut">
              <a:rPr lang="en-US" smtClean="0"/>
              <a:t>11/22/23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2003921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BD610E8-0140-D44D-9B23-37699557DE2E}" type="datetimeFigureOut">
              <a:rPr lang="en-US" smtClean="0"/>
              <a:t>11/22/23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868303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BD610E8-0140-D44D-9B23-37699557DE2E}" type="datetimeFigureOut">
              <a:rPr lang="en-US" smtClean="0"/>
              <a:t>11/22/23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2050455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BD610E8-0140-D44D-9B23-37699557DE2E}" type="datetimeFigureOut">
              <a:rPr lang="en-US" smtClean="0"/>
              <a:t>11/22/23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428C9-22B4-4E47-BF4B-FCD49A5AA7DE}" type="slidenum">
              <a:rPr lang="en-US" smtClean="0"/>
              <a:t>‹#›</a:t>
            </a:fld>
            <a:endParaRPr lang="en-US"/>
          </a:p>
        </p:txBody>
      </p:sp>
    </p:spTree>
    <p:extLst>
      <p:ext uri="{BB962C8B-B14F-4D97-AF65-F5344CB8AC3E}">
        <p14:creationId xmlns:p14="http://schemas.microsoft.com/office/powerpoint/2010/main" val="60346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ict4d.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365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D610E8-0140-D44D-9B23-37699557DE2E}" type="datetimeFigureOut">
              <a:rPr lang="en-US" smtClean="0"/>
              <a:t>11/22/23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C428C9-22B4-4E47-BF4B-FCD49A5AA7DE}" type="slidenum">
              <a:rPr lang="en-US" smtClean="0"/>
              <a:t>‹#›</a:t>
            </a:fld>
            <a:endParaRPr lang="en-US"/>
          </a:p>
        </p:txBody>
      </p:sp>
      <p:pic>
        <p:nvPicPr>
          <p:cNvPr id="8" name="Picture 7">
            <a:extLst>
              <a:ext uri="{FF2B5EF4-FFF2-40B4-BE49-F238E27FC236}">
                <a16:creationId xmlns:a16="http://schemas.microsoft.com/office/drawing/2014/main" id="{87CEA198-1B22-1749-AB53-E785559598AD}"/>
              </a:ext>
            </a:extLst>
          </p:cNvPr>
          <p:cNvPicPr>
            <a:picLocks noChangeAspect="1"/>
          </p:cNvPicPr>
          <p:nvPr userDrawn="1"/>
        </p:nvPicPr>
        <p:blipFill>
          <a:blip r:embed="rId13"/>
          <a:stretch>
            <a:fillRect/>
          </a:stretch>
        </p:blipFill>
        <p:spPr>
          <a:xfrm>
            <a:off x="0" y="6273800"/>
            <a:ext cx="12192000" cy="584200"/>
          </a:xfrm>
          <a:prstGeom prst="rect">
            <a:avLst/>
          </a:prstGeom>
        </p:spPr>
      </p:pic>
      <p:sp>
        <p:nvSpPr>
          <p:cNvPr id="9" name="TextBox 8">
            <a:extLst>
              <a:ext uri="{FF2B5EF4-FFF2-40B4-BE49-F238E27FC236}">
                <a16:creationId xmlns:a16="http://schemas.microsoft.com/office/drawing/2014/main" id="{D80CF774-9632-C14C-921F-833BFBB039E6}"/>
              </a:ext>
            </a:extLst>
          </p:cNvPr>
          <p:cNvSpPr txBox="1"/>
          <p:nvPr userDrawn="1"/>
        </p:nvSpPr>
        <p:spPr>
          <a:xfrm>
            <a:off x="4953000" y="6385025"/>
            <a:ext cx="1616596" cy="307777"/>
          </a:xfrm>
          <a:prstGeom prst="rect">
            <a:avLst/>
          </a:prstGeom>
          <a:noFill/>
        </p:spPr>
        <p:txBody>
          <a:bodyPr wrap="none" rtlCol="0">
            <a:spAutoFit/>
          </a:bodyPr>
          <a:lstStyle/>
          <a:p>
            <a:r>
              <a:rPr lang="en-US" sz="1400" baseline="0" dirty="0">
                <a:solidFill>
                  <a:schemeClr val="bg1"/>
                </a:solidFill>
                <a:hlinkClick r:id="rId14"/>
              </a:rPr>
              <a:t>https://ict4d.org.uk</a:t>
            </a:r>
            <a:endParaRPr lang="en-US" sz="1400" baseline="0" dirty="0">
              <a:solidFill>
                <a:schemeClr val="bg1"/>
              </a:solidFill>
            </a:endParaRPr>
          </a:p>
        </p:txBody>
      </p:sp>
    </p:spTree>
    <p:extLst>
      <p:ext uri="{BB962C8B-B14F-4D97-AF65-F5344CB8AC3E}">
        <p14:creationId xmlns:p14="http://schemas.microsoft.com/office/powerpoint/2010/main" val="3290733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ct4d.org.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hyperlink" Target="https://mideq.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pardesi.org.n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hyperlink" Target="https://www.gsma.com/mobilefordevelopment/wp-content/uploads/2020/11/Digital-Literacy-Training-Guide.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oceanpointins.com/ri-business-insurance/cyber-liability-insurance/8-common-hacking-techniqu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telegraph.co.uk/news/2018/11/06/chinese-surveillance-grows-stronger-technology-can-recognise/"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www.smartcitiesworld.net/ai-and-machine-learning/ai-and-machine-learning/ai-expands-capabilities-of-surveillance-and-public-safety-tech" TargetMode="External"/><Relationship Id="rId5" Type="http://schemas.openxmlformats.org/officeDocument/2006/relationships/image" Target="../media/image31.jpeg"/><Relationship Id="rId4" Type="http://schemas.openxmlformats.org/officeDocument/2006/relationships/hyperlink" Target="https://www.facebook.com/scmp/videos/246038106344865/?t=3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google.com/imgres?imgurl=https%3A%2F%2Fupload.wikimedia.org%2Fwikipedia%2Fcommons%2Fthumb%2F8%2F8b%2FEo_circle_green_white_checkmark.svg%2F2048px-Eo_circle_green_white_checkmark.svg.png&amp;tbnid=VLTeFVdfJaz5UM&amp;vet=12ahUKEwjjsLTgq7uAAxVxrEwKHV9LAXsQMygCegUIARD9AQ..i&amp;imgrefurl=https%3A%2F%2Fcommons.wikimedia.org%2Fwiki%2FFile%3AEo_circle_green_white_checkmark.svg&amp;docid=dpoJRYsr8rMHRM&amp;w=2048&amp;h=2048&amp;q=tick&amp;hl=en&amp;client=firefox-b-d&amp;ved=2ahUKEwjjsLTgq7uAAxVxrEwKHV9LAXsQMygCegUIARD9AQ" TargetMode="Externa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hyperlink" Target="https://www.google.com/imgres?imgurl=https%3A%2F%2Fupload.wikimedia.org%2Fwikipedia%2Fcommons%2Fthumb%2Fc%2Fcc%2FCross_red_circle.svg%2F1200px-Cross_red_circle.svg.png&amp;tbnid=qfjhogYyleLaiM&amp;vet=12ahUKEwj3o_WNrLuAAxVRmicCHcTYALoQMygBegUIARDPAQ..i&amp;imgrefurl=https%3A%2F%2Fcommons.wikimedia.org%2Fwiki%2FFile%3ACross_red_circle.svg&amp;docid=KsrhkiUMO2bUMM&amp;w=1200&amp;h=1200&amp;q=red%20cross%20wikimedia&amp;hl=en&amp;client=firefox-b-d&amp;ved=2ahUKEwj3o_WNrLuAAxVRmicCHcTYALoQMygBegUIARDPAQ"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A612-B611-A244-9E8F-DD78DCD4EFBE}"/>
              </a:ext>
            </a:extLst>
          </p:cNvPr>
          <p:cNvSpPr>
            <a:spLocks noGrp="1"/>
          </p:cNvSpPr>
          <p:nvPr>
            <p:ph type="ctrTitle"/>
          </p:nvPr>
        </p:nvSpPr>
        <p:spPr>
          <a:xfrm>
            <a:off x="914400" y="787827"/>
            <a:ext cx="7086600" cy="2387600"/>
          </a:xfrm>
        </p:spPr>
        <p:txBody>
          <a:bodyPr>
            <a:noAutofit/>
          </a:bodyPr>
          <a:lstStyle/>
          <a:p>
            <a:r>
              <a:rPr lang="en-US" sz="4000" dirty="0">
                <a:latin typeface="Calibri" panose="020F0502020204030204" pitchFamily="34" charset="0"/>
                <a:cs typeface="Calibri" panose="020F0502020204030204" pitchFamily="34" charset="0"/>
              </a:rPr>
              <a:t>The safe, wise and secure use of digital tech by Nepali migrants and their families: advice for those with little experience of using digital technologies</a:t>
            </a:r>
          </a:p>
        </p:txBody>
      </p:sp>
      <p:sp>
        <p:nvSpPr>
          <p:cNvPr id="3" name="Subtitle 2">
            <a:extLst>
              <a:ext uri="{FF2B5EF4-FFF2-40B4-BE49-F238E27FC236}">
                <a16:creationId xmlns:a16="http://schemas.microsoft.com/office/drawing/2014/main" id="{69258CB6-1853-204B-B216-18F90E0D46D0}"/>
              </a:ext>
            </a:extLst>
          </p:cNvPr>
          <p:cNvSpPr>
            <a:spLocks noGrp="1"/>
          </p:cNvSpPr>
          <p:nvPr>
            <p:ph type="subTitle" idx="1"/>
          </p:nvPr>
        </p:nvSpPr>
        <p:spPr>
          <a:xfrm>
            <a:off x="4100368" y="3802289"/>
            <a:ext cx="3701143" cy="1655762"/>
          </a:xfrm>
        </p:spPr>
        <p:txBody>
          <a:bodyPr>
            <a:normAutofit lnSpcReduction="10000"/>
          </a:bodyPr>
          <a:lstStyle/>
          <a:p>
            <a:r>
              <a:rPr lang="en-US" dirty="0"/>
              <a:t>Facilitated by the </a:t>
            </a:r>
            <a:r>
              <a:rPr lang="en-US" dirty="0">
                <a:hlinkClick r:id="rId3"/>
              </a:rPr>
              <a:t>UNESCO Chair in ICT4D </a:t>
            </a:r>
            <a:r>
              <a:rPr lang="en-US" dirty="0"/>
              <a:t>with migrant communities in Nepal as a contribution to WP9 of the </a:t>
            </a:r>
            <a:r>
              <a:rPr lang="en-US" dirty="0">
                <a:hlinkClick r:id="rId4"/>
              </a:rPr>
              <a:t>MIDEQ Hub</a:t>
            </a:r>
            <a:endParaRPr lang="en-US" dirty="0"/>
          </a:p>
        </p:txBody>
      </p:sp>
      <p:pic>
        <p:nvPicPr>
          <p:cNvPr id="5" name="Picture 4">
            <a:extLst>
              <a:ext uri="{FF2B5EF4-FFF2-40B4-BE49-F238E27FC236}">
                <a16:creationId xmlns:a16="http://schemas.microsoft.com/office/drawing/2014/main" id="{B43F13D5-247A-70B4-8904-F4D6F3DA86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50631" y="5458051"/>
            <a:ext cx="2090737" cy="735939"/>
          </a:xfrm>
          <a:prstGeom prst="rect">
            <a:avLst/>
          </a:prstGeom>
        </p:spPr>
      </p:pic>
      <p:sp>
        <p:nvSpPr>
          <p:cNvPr id="9" name="TextBox 8">
            <a:extLst>
              <a:ext uri="{FF2B5EF4-FFF2-40B4-BE49-F238E27FC236}">
                <a16:creationId xmlns:a16="http://schemas.microsoft.com/office/drawing/2014/main" id="{6C6010DD-A25F-3114-7869-EA2071B2A2DC}"/>
              </a:ext>
            </a:extLst>
          </p:cNvPr>
          <p:cNvSpPr txBox="1"/>
          <p:nvPr/>
        </p:nvSpPr>
        <p:spPr>
          <a:xfrm>
            <a:off x="9644063" y="3175427"/>
            <a:ext cx="1361206" cy="276999"/>
          </a:xfrm>
          <a:prstGeom prst="rect">
            <a:avLst/>
          </a:prstGeom>
          <a:noFill/>
        </p:spPr>
        <p:txBody>
          <a:bodyPr wrap="none" rtlCol="0">
            <a:spAutoFit/>
          </a:bodyPr>
          <a:lstStyle/>
          <a:p>
            <a:r>
              <a:rPr lang="en-US" sz="1200" i="1" dirty="0"/>
              <a:t>Source: Tim Unwin</a:t>
            </a:r>
          </a:p>
        </p:txBody>
      </p:sp>
      <p:pic>
        <p:nvPicPr>
          <p:cNvPr id="11" name="Picture 10" descr="A picture containing text, painting, paint, child art&#10;&#10;Description automatically generated">
            <a:extLst>
              <a:ext uri="{FF2B5EF4-FFF2-40B4-BE49-F238E27FC236}">
                <a16:creationId xmlns:a16="http://schemas.microsoft.com/office/drawing/2014/main" id="{232AA1D9-9C91-6210-C2CC-3880F80BB22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090742" y="218488"/>
            <a:ext cx="2771775" cy="2808732"/>
          </a:xfrm>
          <a:prstGeom prst="rect">
            <a:avLst/>
          </a:prstGeom>
        </p:spPr>
      </p:pic>
    </p:spTree>
    <p:extLst>
      <p:ext uri="{BB962C8B-B14F-4D97-AF65-F5344CB8AC3E}">
        <p14:creationId xmlns:p14="http://schemas.microsoft.com/office/powerpoint/2010/main" val="1204547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978AFD-C327-0030-D21A-D624318BA545}"/>
              </a:ext>
            </a:extLst>
          </p:cNvPr>
          <p:cNvSpPr>
            <a:spLocks noGrp="1"/>
          </p:cNvSpPr>
          <p:nvPr>
            <p:ph type="ctrTitle"/>
          </p:nvPr>
        </p:nvSpPr>
        <p:spPr>
          <a:xfrm>
            <a:off x="914400" y="1122363"/>
            <a:ext cx="6050280" cy="2387600"/>
          </a:xfrm>
        </p:spPr>
        <p:txBody>
          <a:bodyPr>
            <a:normAutofit fontScale="90000"/>
          </a:bodyPr>
          <a:lstStyle/>
          <a:p>
            <a:r>
              <a:rPr lang="en-US" dirty="0">
                <a:latin typeface="+mn-lt"/>
              </a:rPr>
              <a:t>Overall aim of this training</a:t>
            </a:r>
            <a:br>
              <a:rPr lang="en-US" dirty="0">
                <a:latin typeface="+mn-lt"/>
              </a:rPr>
            </a:br>
            <a:endParaRPr lang="en-US" dirty="0">
              <a:latin typeface="+mn-lt"/>
            </a:endParaRPr>
          </a:p>
        </p:txBody>
      </p:sp>
      <p:sp>
        <p:nvSpPr>
          <p:cNvPr id="5" name="Subtitle 4">
            <a:extLst>
              <a:ext uri="{FF2B5EF4-FFF2-40B4-BE49-F238E27FC236}">
                <a16:creationId xmlns:a16="http://schemas.microsoft.com/office/drawing/2014/main" id="{052419B0-DCAA-110D-EF05-6002A2D65C69}"/>
              </a:ext>
            </a:extLst>
          </p:cNvPr>
          <p:cNvSpPr>
            <a:spLocks noGrp="1"/>
          </p:cNvSpPr>
          <p:nvPr>
            <p:ph type="subTitle" idx="1"/>
          </p:nvPr>
        </p:nvSpPr>
        <p:spPr>
          <a:xfrm>
            <a:off x="2956560" y="3851274"/>
            <a:ext cx="6050280" cy="2244725"/>
          </a:xfrm>
        </p:spPr>
        <p:txBody>
          <a:bodyPr/>
          <a:lstStyle/>
          <a:p>
            <a:r>
              <a:rPr lang="en-US" dirty="0"/>
              <a:t>To provide migrants and their families who have little experience of digital tech with a basic introduction to its </a:t>
            </a:r>
            <a:r>
              <a:rPr lang="en-US" b="1" dirty="0">
                <a:solidFill>
                  <a:srgbClr val="FF0000"/>
                </a:solidFill>
              </a:rPr>
              <a:t>safe</a:t>
            </a:r>
            <a:r>
              <a:rPr lang="en-US" dirty="0"/>
              <a:t>, </a:t>
            </a:r>
            <a:r>
              <a:rPr lang="en-US" b="1" dirty="0">
                <a:solidFill>
                  <a:srgbClr val="FF0000"/>
                </a:solidFill>
              </a:rPr>
              <a:t>wise</a:t>
            </a:r>
            <a:r>
              <a:rPr lang="en-US" dirty="0"/>
              <a:t> and </a:t>
            </a:r>
            <a:r>
              <a:rPr lang="en-US" b="1" dirty="0">
                <a:solidFill>
                  <a:srgbClr val="FF0000"/>
                </a:solidFill>
              </a:rPr>
              <a:t>secure</a:t>
            </a:r>
            <a:r>
              <a:rPr lang="en-US" dirty="0"/>
              <a:t> use, so that they can benefit appropriately from their use and enhance the lives of migrant communities.</a:t>
            </a:r>
          </a:p>
        </p:txBody>
      </p:sp>
      <p:pic>
        <p:nvPicPr>
          <p:cNvPr id="3" name="Picture 2" descr="A group of people sitting in a circle&#10;&#10;Description automatically generated with low confidence">
            <a:extLst>
              <a:ext uri="{FF2B5EF4-FFF2-40B4-BE49-F238E27FC236}">
                <a16:creationId xmlns:a16="http://schemas.microsoft.com/office/drawing/2014/main" id="{94533706-E241-5F15-E7F8-CBB14B1D1E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05084" y="175822"/>
            <a:ext cx="4633998" cy="2830904"/>
          </a:xfrm>
          <a:prstGeom prst="rect">
            <a:avLst/>
          </a:prstGeom>
        </p:spPr>
      </p:pic>
      <p:sp>
        <p:nvSpPr>
          <p:cNvPr id="6" name="TextBox 5">
            <a:extLst>
              <a:ext uri="{FF2B5EF4-FFF2-40B4-BE49-F238E27FC236}">
                <a16:creationId xmlns:a16="http://schemas.microsoft.com/office/drawing/2014/main" id="{A66B4DBE-F881-8360-BD94-517075B3ECB9}"/>
              </a:ext>
            </a:extLst>
          </p:cNvPr>
          <p:cNvSpPr txBox="1"/>
          <p:nvPr/>
        </p:nvSpPr>
        <p:spPr>
          <a:xfrm>
            <a:off x="7438877" y="3006726"/>
            <a:ext cx="4300205" cy="800219"/>
          </a:xfrm>
          <a:prstGeom prst="rect">
            <a:avLst/>
          </a:prstGeom>
          <a:noFill/>
        </p:spPr>
        <p:txBody>
          <a:bodyPr wrap="square" rtlCol="0">
            <a:spAutoFit/>
          </a:bodyPr>
          <a:lstStyle/>
          <a:p>
            <a:r>
              <a:rPr lang="en-GB" sz="1400" i="1" dirty="0">
                <a:effectLst/>
                <a:ea typeface="Times New Roman" panose="02020603050405020304" pitchFamily="18" charset="0"/>
              </a:rPr>
              <a:t>Migrants’ wives in Nepal discussing the impact of migration (Source: Anita Ghimire)</a:t>
            </a:r>
            <a:endParaRPr lang="en-GB" sz="1400"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3762384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7311-4342-59E7-5BAF-D690E136EB0C}"/>
              </a:ext>
            </a:extLst>
          </p:cNvPr>
          <p:cNvSpPr>
            <a:spLocks noGrp="1"/>
          </p:cNvSpPr>
          <p:nvPr>
            <p:ph type="title"/>
          </p:nvPr>
        </p:nvSpPr>
        <p:spPr/>
        <p:txBody>
          <a:bodyPr/>
          <a:lstStyle/>
          <a:p>
            <a:r>
              <a:rPr lang="en-US" dirty="0"/>
              <a:t>What are digital technologies?</a:t>
            </a:r>
          </a:p>
        </p:txBody>
      </p:sp>
      <p:sp>
        <p:nvSpPr>
          <p:cNvPr id="3" name="Content Placeholder 2">
            <a:extLst>
              <a:ext uri="{FF2B5EF4-FFF2-40B4-BE49-F238E27FC236}">
                <a16:creationId xmlns:a16="http://schemas.microsoft.com/office/drawing/2014/main" id="{2E0A4F71-680B-860D-6922-9B15E8D8FDDA}"/>
              </a:ext>
            </a:extLst>
          </p:cNvPr>
          <p:cNvSpPr>
            <a:spLocks noGrp="1"/>
          </p:cNvSpPr>
          <p:nvPr>
            <p:ph idx="1"/>
          </p:nvPr>
        </p:nvSpPr>
        <p:spPr>
          <a:xfrm>
            <a:off x="838200" y="1692890"/>
            <a:ext cx="7928428" cy="4545678"/>
          </a:xfrm>
        </p:spPr>
        <p:txBody>
          <a:bodyPr>
            <a:normAutofit fontScale="92500" lnSpcReduction="10000"/>
          </a:bodyPr>
          <a:lstStyle/>
          <a:p>
            <a:r>
              <a:rPr lang="en-US" dirty="0"/>
              <a:t>Devices and systems powered by electricity that are used to share and store information </a:t>
            </a:r>
          </a:p>
          <a:p>
            <a:r>
              <a:rPr lang="en-US" dirty="0"/>
              <a:t>Some examples</a:t>
            </a:r>
          </a:p>
          <a:p>
            <a:pPr lvl="1"/>
            <a:r>
              <a:rPr lang="en-US" dirty="0"/>
              <a:t>Radios</a:t>
            </a:r>
          </a:p>
          <a:p>
            <a:pPr lvl="2"/>
            <a:r>
              <a:rPr lang="en-US" dirty="0"/>
              <a:t>One way transmission of information</a:t>
            </a:r>
          </a:p>
          <a:p>
            <a:pPr lvl="1"/>
            <a:r>
              <a:rPr lang="en-US" dirty="0"/>
              <a:t>Basic mobile phones</a:t>
            </a:r>
          </a:p>
          <a:p>
            <a:pPr lvl="2"/>
            <a:r>
              <a:rPr lang="en-US" dirty="0"/>
              <a:t>To make phone calls and share messages</a:t>
            </a:r>
          </a:p>
          <a:p>
            <a:pPr lvl="1"/>
            <a:r>
              <a:rPr lang="en-US" dirty="0"/>
              <a:t>Internet</a:t>
            </a:r>
          </a:p>
          <a:p>
            <a:pPr lvl="2"/>
            <a:r>
              <a:rPr lang="en-US" dirty="0"/>
              <a:t>A globally connected system of information (data)</a:t>
            </a:r>
          </a:p>
          <a:p>
            <a:pPr lvl="1"/>
            <a:r>
              <a:rPr lang="en-US" dirty="0"/>
              <a:t>“Smart-phones”</a:t>
            </a:r>
          </a:p>
          <a:p>
            <a:pPr lvl="2"/>
            <a:r>
              <a:rPr lang="en-US" dirty="0"/>
              <a:t>Phones that can be used to connect to the Internet</a:t>
            </a:r>
          </a:p>
          <a:p>
            <a:pPr lvl="1"/>
            <a:r>
              <a:rPr lang="en-US" dirty="0"/>
              <a:t>Tablets and Computers (Laptops and Desktops)</a:t>
            </a:r>
          </a:p>
          <a:p>
            <a:pPr lvl="2"/>
            <a:r>
              <a:rPr lang="en-US" dirty="0"/>
              <a:t>More powerful and bigger devices for storing and sharing more information (data) on bigger screens</a:t>
            </a:r>
          </a:p>
          <a:p>
            <a:pPr lvl="1"/>
            <a:endParaRPr lang="en-US" dirty="0"/>
          </a:p>
        </p:txBody>
      </p:sp>
      <p:pic>
        <p:nvPicPr>
          <p:cNvPr id="5" name="Picture 4" descr="A picture containing floor, ground, office supplies, scissors&#10;&#10;Description automatically generated">
            <a:extLst>
              <a:ext uri="{FF2B5EF4-FFF2-40B4-BE49-F238E27FC236}">
                <a16:creationId xmlns:a16="http://schemas.microsoft.com/office/drawing/2014/main" id="{E13EA58A-216B-9D98-9E69-18DC96F509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628" y="1828801"/>
            <a:ext cx="2903934" cy="3871912"/>
          </a:xfrm>
          <a:prstGeom prst="rect">
            <a:avLst/>
          </a:prstGeom>
        </p:spPr>
      </p:pic>
      <p:sp>
        <p:nvSpPr>
          <p:cNvPr id="6" name="TextBox 5">
            <a:extLst>
              <a:ext uri="{FF2B5EF4-FFF2-40B4-BE49-F238E27FC236}">
                <a16:creationId xmlns:a16="http://schemas.microsoft.com/office/drawing/2014/main" id="{33D58B5B-7239-E5FE-0B84-2187E87D26D7}"/>
              </a:ext>
            </a:extLst>
          </p:cNvPr>
          <p:cNvSpPr txBox="1"/>
          <p:nvPr/>
        </p:nvSpPr>
        <p:spPr>
          <a:xfrm>
            <a:off x="8455773" y="5776903"/>
            <a:ext cx="3525645" cy="461665"/>
          </a:xfrm>
          <a:prstGeom prst="rect">
            <a:avLst/>
          </a:prstGeom>
          <a:noFill/>
        </p:spPr>
        <p:txBody>
          <a:bodyPr wrap="none" rtlCol="0">
            <a:spAutoFit/>
          </a:bodyPr>
          <a:lstStyle/>
          <a:p>
            <a:r>
              <a:rPr lang="en-US" sz="1200" i="1" dirty="0"/>
              <a:t>Solar powered and wind-up radio and battery charger</a:t>
            </a:r>
          </a:p>
          <a:p>
            <a:pPr algn="ctr"/>
            <a:r>
              <a:rPr lang="en-US" sz="1200" i="1" dirty="0"/>
              <a:t>Source: Tim Unwin</a:t>
            </a:r>
          </a:p>
        </p:txBody>
      </p:sp>
    </p:spTree>
    <p:extLst>
      <p:ext uri="{BB962C8B-B14F-4D97-AF65-F5344CB8AC3E}">
        <p14:creationId xmlns:p14="http://schemas.microsoft.com/office/powerpoint/2010/main" val="4166578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6E6A-D48F-83A3-6893-E4FE8D36839F}"/>
              </a:ext>
            </a:extLst>
          </p:cNvPr>
          <p:cNvSpPr>
            <a:spLocks noGrp="1"/>
          </p:cNvSpPr>
          <p:nvPr>
            <p:ph type="title"/>
          </p:nvPr>
        </p:nvSpPr>
        <p:spPr>
          <a:xfrm>
            <a:off x="838200" y="136525"/>
            <a:ext cx="8762999" cy="1325563"/>
          </a:xfrm>
        </p:spPr>
        <p:txBody>
          <a:bodyPr/>
          <a:lstStyle/>
          <a:p>
            <a:r>
              <a:rPr lang="en-US" dirty="0"/>
              <a:t>The positive potential of digital tech</a:t>
            </a:r>
          </a:p>
        </p:txBody>
      </p:sp>
      <p:sp>
        <p:nvSpPr>
          <p:cNvPr id="3" name="Content Placeholder 2">
            <a:extLst>
              <a:ext uri="{FF2B5EF4-FFF2-40B4-BE49-F238E27FC236}">
                <a16:creationId xmlns:a16="http://schemas.microsoft.com/office/drawing/2014/main" id="{CA4EF67B-1743-39FF-D9D5-8BA60F53B451}"/>
              </a:ext>
            </a:extLst>
          </p:cNvPr>
          <p:cNvSpPr>
            <a:spLocks noGrp="1"/>
          </p:cNvSpPr>
          <p:nvPr>
            <p:ph idx="1"/>
          </p:nvPr>
        </p:nvSpPr>
        <p:spPr>
          <a:xfrm>
            <a:off x="838200" y="1741218"/>
            <a:ext cx="6448865" cy="4504837"/>
          </a:xfrm>
        </p:spPr>
        <p:txBody>
          <a:bodyPr>
            <a:normAutofit fontScale="77500" lnSpcReduction="20000"/>
          </a:bodyPr>
          <a:lstStyle/>
          <a:p>
            <a:r>
              <a:rPr lang="en-US" dirty="0"/>
              <a:t>Helping us to connect with family</a:t>
            </a:r>
          </a:p>
          <a:p>
            <a:r>
              <a:rPr lang="en-US" dirty="0"/>
              <a:t>Sharing useful information with friends</a:t>
            </a:r>
          </a:p>
          <a:p>
            <a:pPr lvl="1"/>
            <a:r>
              <a:rPr lang="en-US" dirty="0"/>
              <a:t>News</a:t>
            </a:r>
          </a:p>
          <a:p>
            <a:pPr lvl="1"/>
            <a:r>
              <a:rPr lang="en-US" dirty="0"/>
              <a:t>How to get a job</a:t>
            </a:r>
          </a:p>
          <a:p>
            <a:r>
              <a:rPr lang="en-US" dirty="0"/>
              <a:t>Gaining access to services (such as health, welfare and employment) provided by</a:t>
            </a:r>
          </a:p>
          <a:p>
            <a:pPr lvl="1"/>
            <a:r>
              <a:rPr lang="en-US" dirty="0"/>
              <a:t>Governments</a:t>
            </a:r>
          </a:p>
          <a:p>
            <a:pPr lvl="1"/>
            <a:r>
              <a:rPr lang="en-US" dirty="0"/>
              <a:t>Companies</a:t>
            </a:r>
          </a:p>
          <a:p>
            <a:pPr lvl="1"/>
            <a:r>
              <a:rPr lang="en-US" dirty="0"/>
              <a:t>NGOs</a:t>
            </a:r>
          </a:p>
          <a:p>
            <a:r>
              <a:rPr lang="en-US" dirty="0"/>
              <a:t>For when we are in trouble: rescue and repatriation</a:t>
            </a:r>
          </a:p>
          <a:p>
            <a:r>
              <a:rPr lang="en-US" dirty="0"/>
              <a:t>Managing our money and sending some of it home</a:t>
            </a:r>
          </a:p>
          <a:p>
            <a:r>
              <a:rPr lang="en-US" dirty="0"/>
              <a:t>Language and translation</a:t>
            </a:r>
          </a:p>
          <a:p>
            <a:r>
              <a:rPr lang="en-US" dirty="0"/>
              <a:t>Finding out where we are</a:t>
            </a:r>
          </a:p>
          <a:p>
            <a:r>
              <a:rPr lang="en-US" dirty="0"/>
              <a:t>And much more…</a:t>
            </a:r>
          </a:p>
          <a:p>
            <a:endParaRPr lang="en-US" dirty="0"/>
          </a:p>
        </p:txBody>
      </p:sp>
      <p:pic>
        <p:nvPicPr>
          <p:cNvPr id="4" name="Picture 3" descr="A picture containing person, wall, indoor&#10;&#10;Description automatically generated">
            <a:extLst>
              <a:ext uri="{FF2B5EF4-FFF2-40B4-BE49-F238E27FC236}">
                <a16:creationId xmlns:a16="http://schemas.microsoft.com/office/drawing/2014/main" id="{0C59D6E6-3ABF-ED56-B0A7-DA7B865DD4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0095" y="1958329"/>
            <a:ext cx="2973705" cy="3600450"/>
          </a:xfrm>
          <a:prstGeom prst="rect">
            <a:avLst/>
          </a:prstGeom>
        </p:spPr>
      </p:pic>
      <p:sp>
        <p:nvSpPr>
          <p:cNvPr id="5" name="TextBox 4">
            <a:extLst>
              <a:ext uri="{FF2B5EF4-FFF2-40B4-BE49-F238E27FC236}">
                <a16:creationId xmlns:a16="http://schemas.microsoft.com/office/drawing/2014/main" id="{95E09896-D37D-1CBD-88B1-4D64A1CC9FED}"/>
              </a:ext>
            </a:extLst>
          </p:cNvPr>
          <p:cNvSpPr txBox="1"/>
          <p:nvPr/>
        </p:nvSpPr>
        <p:spPr>
          <a:xfrm>
            <a:off x="7934238" y="5558779"/>
            <a:ext cx="3865418" cy="461665"/>
          </a:xfrm>
          <a:prstGeom prst="rect">
            <a:avLst/>
          </a:prstGeom>
          <a:noFill/>
        </p:spPr>
        <p:txBody>
          <a:bodyPr wrap="square" rtlCol="0">
            <a:spAutoFit/>
          </a:bodyPr>
          <a:lstStyle/>
          <a:p>
            <a:pPr algn="ctr"/>
            <a:r>
              <a:rPr lang="en-GB" sz="1200" i="1" dirty="0">
                <a:effectLst/>
                <a:ea typeface="Times New Roman" panose="02020603050405020304" pitchFamily="18" charset="0"/>
                <a:cs typeface="Times New Roman" panose="02020603050405020304" pitchFamily="18" charset="0"/>
              </a:rPr>
              <a:t>Migrant’s wife proudly showing off the tablet sent to her by her husband (Source: Anita Ghimire)</a:t>
            </a:r>
            <a:r>
              <a:rPr lang="en-GB" sz="1200" dirty="0">
                <a:effectLst/>
              </a:rPr>
              <a:t> </a:t>
            </a:r>
            <a:endParaRPr lang="en-US" sz="1200" dirty="0"/>
          </a:p>
        </p:txBody>
      </p:sp>
    </p:spTree>
    <p:extLst>
      <p:ext uri="{BB962C8B-B14F-4D97-AF65-F5344CB8AC3E}">
        <p14:creationId xmlns:p14="http://schemas.microsoft.com/office/powerpoint/2010/main" val="1381787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08E02C-C6B9-79C9-8EEF-C4796BA59389}"/>
              </a:ext>
            </a:extLst>
          </p:cNvPr>
          <p:cNvSpPr>
            <a:spLocks noGrp="1"/>
          </p:cNvSpPr>
          <p:nvPr>
            <p:ph type="ctrTitle"/>
          </p:nvPr>
        </p:nvSpPr>
        <p:spPr>
          <a:xfrm>
            <a:off x="912627" y="817563"/>
            <a:ext cx="5545323" cy="2387600"/>
          </a:xfrm>
        </p:spPr>
        <p:txBody>
          <a:bodyPr>
            <a:noAutofit/>
          </a:bodyPr>
          <a:lstStyle/>
          <a:p>
            <a:r>
              <a:rPr lang="en-US" sz="3600" dirty="0">
                <a:latin typeface="+mn-lt"/>
              </a:rPr>
              <a:t>But to take advantage of all this, it is essential to use digital tech safely, wisely, and securely – all linked together</a:t>
            </a:r>
          </a:p>
        </p:txBody>
      </p:sp>
      <p:sp>
        <p:nvSpPr>
          <p:cNvPr id="5" name="Subtitle 4">
            <a:extLst>
              <a:ext uri="{FF2B5EF4-FFF2-40B4-BE49-F238E27FC236}">
                <a16:creationId xmlns:a16="http://schemas.microsoft.com/office/drawing/2014/main" id="{FC71CE7E-BB9C-BDDD-8DFE-4EE279972115}"/>
              </a:ext>
            </a:extLst>
          </p:cNvPr>
          <p:cNvSpPr>
            <a:spLocks noGrp="1"/>
          </p:cNvSpPr>
          <p:nvPr>
            <p:ph type="subTitle" idx="1"/>
          </p:nvPr>
        </p:nvSpPr>
        <p:spPr/>
        <p:txBody>
          <a:bodyPr>
            <a:normAutofit fontScale="92500" lnSpcReduction="10000"/>
          </a:bodyPr>
          <a:lstStyle/>
          <a:p>
            <a:r>
              <a:rPr lang="en-US" sz="3200" dirty="0"/>
              <a:t>Remember that digital tech can also be used deliberately or accidentally to cause many harms</a:t>
            </a:r>
          </a:p>
        </p:txBody>
      </p:sp>
      <p:pic>
        <p:nvPicPr>
          <p:cNvPr id="6" name="Picture 5" descr="A qr code on a sign&#10;&#10;Description automatically generated with low confidence">
            <a:extLst>
              <a:ext uri="{FF2B5EF4-FFF2-40B4-BE49-F238E27FC236}">
                <a16:creationId xmlns:a16="http://schemas.microsoft.com/office/drawing/2014/main" id="{2E6FEB78-99C9-57EC-8E9F-78EED2C56A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86763" y="471487"/>
            <a:ext cx="2771775" cy="2514601"/>
          </a:xfrm>
          <a:prstGeom prst="rect">
            <a:avLst/>
          </a:prstGeom>
        </p:spPr>
      </p:pic>
      <p:sp>
        <p:nvSpPr>
          <p:cNvPr id="7" name="TextBox 6">
            <a:extLst>
              <a:ext uri="{FF2B5EF4-FFF2-40B4-BE49-F238E27FC236}">
                <a16:creationId xmlns:a16="http://schemas.microsoft.com/office/drawing/2014/main" id="{1FB43CF0-5E98-B17E-F3E5-FE6EDBC60625}"/>
              </a:ext>
            </a:extLst>
          </p:cNvPr>
          <p:cNvSpPr txBox="1"/>
          <p:nvPr/>
        </p:nvSpPr>
        <p:spPr>
          <a:xfrm>
            <a:off x="9092047" y="3117483"/>
            <a:ext cx="1361206" cy="276999"/>
          </a:xfrm>
          <a:prstGeom prst="rect">
            <a:avLst/>
          </a:prstGeom>
          <a:noFill/>
        </p:spPr>
        <p:txBody>
          <a:bodyPr wrap="none" rtlCol="0">
            <a:spAutoFit/>
          </a:bodyPr>
          <a:lstStyle/>
          <a:p>
            <a:r>
              <a:rPr lang="en-US" sz="1200" i="1" dirty="0"/>
              <a:t>Source: Tim Unwin</a:t>
            </a:r>
          </a:p>
        </p:txBody>
      </p:sp>
    </p:spTree>
    <p:extLst>
      <p:ext uri="{BB962C8B-B14F-4D97-AF65-F5344CB8AC3E}">
        <p14:creationId xmlns:p14="http://schemas.microsoft.com/office/powerpoint/2010/main" val="701734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BA5EB-8D42-7C5E-DD66-0A9565056EE4}"/>
              </a:ext>
            </a:extLst>
          </p:cNvPr>
          <p:cNvSpPr>
            <a:spLocks noGrp="1"/>
          </p:cNvSpPr>
          <p:nvPr>
            <p:ph type="title"/>
          </p:nvPr>
        </p:nvSpPr>
        <p:spPr/>
        <p:txBody>
          <a:bodyPr/>
          <a:lstStyle/>
          <a:p>
            <a:r>
              <a:rPr lang="en-US" dirty="0"/>
              <a:t>The positives of digital tech can only be </a:t>
            </a:r>
            <a:r>
              <a:rPr lang="en-US" dirty="0" err="1"/>
              <a:t>realised</a:t>
            </a:r>
            <a:r>
              <a:rPr lang="en-US" dirty="0"/>
              <a:t> if…</a:t>
            </a:r>
          </a:p>
        </p:txBody>
      </p:sp>
      <p:sp>
        <p:nvSpPr>
          <p:cNvPr id="3" name="Content Placeholder 2">
            <a:extLst>
              <a:ext uri="{FF2B5EF4-FFF2-40B4-BE49-F238E27FC236}">
                <a16:creationId xmlns:a16="http://schemas.microsoft.com/office/drawing/2014/main" id="{7C8FFAD6-50DB-2997-626B-7D8B454A6313}"/>
              </a:ext>
            </a:extLst>
          </p:cNvPr>
          <p:cNvSpPr>
            <a:spLocks noGrp="1"/>
          </p:cNvSpPr>
          <p:nvPr>
            <p:ph idx="1"/>
          </p:nvPr>
        </p:nvSpPr>
        <p:spPr>
          <a:xfrm>
            <a:off x="838200" y="1825625"/>
            <a:ext cx="6504709" cy="4351338"/>
          </a:xfrm>
        </p:spPr>
        <p:txBody>
          <a:bodyPr>
            <a:normAutofit/>
          </a:bodyPr>
          <a:lstStyle/>
          <a:p>
            <a:r>
              <a:rPr lang="en-US" dirty="0"/>
              <a:t>Migrants and their families have basic “digital literacy”</a:t>
            </a:r>
          </a:p>
          <a:p>
            <a:pPr lvl="1"/>
            <a:r>
              <a:rPr lang="en-US" dirty="0"/>
              <a:t>Knowing how to use digital tech</a:t>
            </a:r>
          </a:p>
          <a:p>
            <a:r>
              <a:rPr lang="en-US" dirty="0"/>
              <a:t>And use digital tech:</a:t>
            </a:r>
          </a:p>
          <a:p>
            <a:pPr lvl="1"/>
            <a:r>
              <a:rPr lang="en-US" dirty="0"/>
              <a:t>Safely</a:t>
            </a:r>
          </a:p>
          <a:p>
            <a:pPr lvl="2"/>
            <a:r>
              <a:rPr lang="en-US" dirty="0"/>
              <a:t>Ensuring safe practices are used </a:t>
            </a:r>
          </a:p>
          <a:p>
            <a:pPr lvl="1"/>
            <a:r>
              <a:rPr lang="en-US" dirty="0"/>
              <a:t>Wisely</a:t>
            </a:r>
          </a:p>
          <a:p>
            <a:pPr lvl="2"/>
            <a:r>
              <a:rPr lang="en-US" dirty="0"/>
              <a:t>Using digital tech for appropriate purposes</a:t>
            </a:r>
          </a:p>
          <a:p>
            <a:pPr lvl="1"/>
            <a:r>
              <a:rPr lang="en-US" dirty="0"/>
              <a:t>Securely and privately</a:t>
            </a:r>
          </a:p>
          <a:p>
            <a:pPr lvl="2"/>
            <a:r>
              <a:rPr lang="en-US" dirty="0"/>
              <a:t>Making sure use of digital tech is as secure and private as possible</a:t>
            </a:r>
          </a:p>
        </p:txBody>
      </p:sp>
      <p:pic>
        <p:nvPicPr>
          <p:cNvPr id="8" name="Picture 7">
            <a:extLst>
              <a:ext uri="{FF2B5EF4-FFF2-40B4-BE49-F238E27FC236}">
                <a16:creationId xmlns:a16="http://schemas.microsoft.com/office/drawing/2014/main" id="{832A9A33-3350-A831-1E54-CB28CBCBB8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59414" y="2521826"/>
            <a:ext cx="3810462" cy="2476800"/>
          </a:xfrm>
          <a:prstGeom prst="rect">
            <a:avLst/>
          </a:prstGeom>
        </p:spPr>
      </p:pic>
      <p:sp>
        <p:nvSpPr>
          <p:cNvPr id="9" name="TextBox 8">
            <a:extLst>
              <a:ext uri="{FF2B5EF4-FFF2-40B4-BE49-F238E27FC236}">
                <a16:creationId xmlns:a16="http://schemas.microsoft.com/office/drawing/2014/main" id="{10A8690B-B7D4-3A5E-59F2-9E44F80B6F8E}"/>
              </a:ext>
            </a:extLst>
          </p:cNvPr>
          <p:cNvSpPr txBox="1"/>
          <p:nvPr/>
        </p:nvSpPr>
        <p:spPr>
          <a:xfrm>
            <a:off x="9144000" y="5139559"/>
            <a:ext cx="1361206" cy="276999"/>
          </a:xfrm>
          <a:prstGeom prst="rect">
            <a:avLst/>
          </a:prstGeom>
          <a:noFill/>
        </p:spPr>
        <p:txBody>
          <a:bodyPr wrap="none" rtlCol="0">
            <a:spAutoFit/>
          </a:bodyPr>
          <a:lstStyle/>
          <a:p>
            <a:r>
              <a:rPr lang="en-US" sz="1200" i="1" dirty="0"/>
              <a:t>Source: Tim Unwin</a:t>
            </a:r>
          </a:p>
        </p:txBody>
      </p:sp>
    </p:spTree>
    <p:extLst>
      <p:ext uri="{BB962C8B-B14F-4D97-AF65-F5344CB8AC3E}">
        <p14:creationId xmlns:p14="http://schemas.microsoft.com/office/powerpoint/2010/main" val="216691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F6F3E6-A882-9771-D9A9-373262AAB6FA}"/>
              </a:ext>
            </a:extLst>
          </p:cNvPr>
          <p:cNvSpPr>
            <a:spLocks noGrp="1"/>
          </p:cNvSpPr>
          <p:nvPr>
            <p:ph type="ctrTitle"/>
          </p:nvPr>
        </p:nvSpPr>
        <p:spPr>
          <a:xfrm>
            <a:off x="914400" y="362961"/>
            <a:ext cx="6134582" cy="2387600"/>
          </a:xfrm>
        </p:spPr>
        <p:txBody>
          <a:bodyPr>
            <a:normAutofit fontScale="90000"/>
          </a:bodyPr>
          <a:lstStyle/>
          <a:p>
            <a:r>
              <a:rPr lang="en-US" dirty="0">
                <a:latin typeface="+mn-lt"/>
              </a:rPr>
              <a:t>1. Need to begin with basic use of digital tech</a:t>
            </a:r>
          </a:p>
        </p:txBody>
      </p:sp>
      <p:sp>
        <p:nvSpPr>
          <p:cNvPr id="5" name="Subtitle 4">
            <a:extLst>
              <a:ext uri="{FF2B5EF4-FFF2-40B4-BE49-F238E27FC236}">
                <a16:creationId xmlns:a16="http://schemas.microsoft.com/office/drawing/2014/main" id="{9A1E6066-99DA-D5F8-4547-CC5D231987AC}"/>
              </a:ext>
            </a:extLst>
          </p:cNvPr>
          <p:cNvSpPr>
            <a:spLocks noGrp="1"/>
          </p:cNvSpPr>
          <p:nvPr>
            <p:ph type="subTitle" idx="1"/>
          </p:nvPr>
        </p:nvSpPr>
        <p:spPr/>
        <p:txBody>
          <a:bodyPr>
            <a:normAutofit fontScale="92500" lnSpcReduction="10000"/>
          </a:bodyPr>
          <a:lstStyle/>
          <a:p>
            <a:r>
              <a:rPr lang="en-US" sz="3200" dirty="0"/>
              <a:t>We can do much more with digital tech if only we knew how!  Everyone can learn how to be tech savvy!</a:t>
            </a:r>
          </a:p>
        </p:txBody>
      </p:sp>
      <p:sp>
        <p:nvSpPr>
          <p:cNvPr id="2" name="TextBox 1">
            <a:extLst>
              <a:ext uri="{FF2B5EF4-FFF2-40B4-BE49-F238E27FC236}">
                <a16:creationId xmlns:a16="http://schemas.microsoft.com/office/drawing/2014/main" id="{B0989D1E-A8A7-7B61-2709-6E1744850EC5}"/>
              </a:ext>
            </a:extLst>
          </p:cNvPr>
          <p:cNvSpPr txBox="1"/>
          <p:nvPr/>
        </p:nvSpPr>
        <p:spPr>
          <a:xfrm>
            <a:off x="9045165" y="3054990"/>
            <a:ext cx="1361206" cy="276999"/>
          </a:xfrm>
          <a:prstGeom prst="rect">
            <a:avLst/>
          </a:prstGeom>
          <a:noFill/>
        </p:spPr>
        <p:txBody>
          <a:bodyPr wrap="none" rtlCol="0">
            <a:spAutoFit/>
          </a:bodyPr>
          <a:lstStyle/>
          <a:p>
            <a:r>
              <a:rPr lang="en-US" sz="1200" i="1" dirty="0"/>
              <a:t>Source: Tim Unwin</a:t>
            </a:r>
          </a:p>
        </p:txBody>
      </p:sp>
      <p:pic>
        <p:nvPicPr>
          <p:cNvPr id="7" name="Picture 6">
            <a:extLst>
              <a:ext uri="{FF2B5EF4-FFF2-40B4-BE49-F238E27FC236}">
                <a16:creationId xmlns:a16="http://schemas.microsoft.com/office/drawing/2014/main" id="{43242459-DDB0-9138-DACD-3EA46177CDB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0768" y="128011"/>
            <a:ext cx="3810000" cy="2857500"/>
          </a:xfrm>
          <a:prstGeom prst="rect">
            <a:avLst/>
          </a:prstGeom>
        </p:spPr>
      </p:pic>
    </p:spTree>
    <p:extLst>
      <p:ext uri="{BB962C8B-B14F-4D97-AF65-F5344CB8AC3E}">
        <p14:creationId xmlns:p14="http://schemas.microsoft.com/office/powerpoint/2010/main" val="2343785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9F9C4-9287-01D5-77E1-2FA7906E49C6}"/>
              </a:ext>
            </a:extLst>
          </p:cNvPr>
          <p:cNvSpPr>
            <a:spLocks noGrp="1"/>
          </p:cNvSpPr>
          <p:nvPr>
            <p:ph type="title"/>
          </p:nvPr>
        </p:nvSpPr>
        <p:spPr/>
        <p:txBody>
          <a:bodyPr/>
          <a:lstStyle/>
          <a:p>
            <a:r>
              <a:rPr lang="en-US" dirty="0"/>
              <a:t>Using a basic mobile phone</a:t>
            </a:r>
          </a:p>
        </p:txBody>
      </p:sp>
      <p:sp>
        <p:nvSpPr>
          <p:cNvPr id="3" name="Content Placeholder 2">
            <a:extLst>
              <a:ext uri="{FF2B5EF4-FFF2-40B4-BE49-F238E27FC236}">
                <a16:creationId xmlns:a16="http://schemas.microsoft.com/office/drawing/2014/main" id="{C0AC0B37-AEAB-7FCE-2E9C-E76DE0086F0F}"/>
              </a:ext>
            </a:extLst>
          </p:cNvPr>
          <p:cNvSpPr>
            <a:spLocks noGrp="1"/>
          </p:cNvSpPr>
          <p:nvPr>
            <p:ph idx="1"/>
          </p:nvPr>
        </p:nvSpPr>
        <p:spPr>
          <a:xfrm>
            <a:off x="705465" y="1663393"/>
            <a:ext cx="8471192" cy="4351338"/>
          </a:xfrm>
        </p:spPr>
        <p:txBody>
          <a:bodyPr>
            <a:normAutofit/>
          </a:bodyPr>
          <a:lstStyle/>
          <a:p>
            <a:r>
              <a:rPr lang="en-US" dirty="0"/>
              <a:t>Phones enable you to connect by voice or text to family and friends</a:t>
            </a:r>
          </a:p>
          <a:p>
            <a:r>
              <a:rPr lang="en-US" dirty="0"/>
              <a:t>But remember that everything you use a digital phone for can be traced</a:t>
            </a:r>
          </a:p>
          <a:p>
            <a:pPr lvl="1"/>
            <a:r>
              <a:rPr lang="en-US" dirty="0"/>
              <a:t>So use it wisely and carefully</a:t>
            </a:r>
          </a:p>
          <a:p>
            <a:r>
              <a:rPr lang="en-US" dirty="0"/>
              <a:t>It requires electricity, so remember to charge it up</a:t>
            </a:r>
          </a:p>
          <a:p>
            <a:pPr lvl="1"/>
            <a:r>
              <a:rPr lang="en-US" dirty="0"/>
              <a:t>There are many ways of doing this</a:t>
            </a:r>
          </a:p>
          <a:p>
            <a:r>
              <a:rPr lang="en-US" dirty="0"/>
              <a:t>You need to be connected to a network</a:t>
            </a:r>
          </a:p>
          <a:p>
            <a:pPr lvl="1"/>
            <a:r>
              <a:rPr lang="en-US" dirty="0"/>
              <a:t>Having an account (with a SIM card) and a supplier</a:t>
            </a:r>
          </a:p>
          <a:p>
            <a:pPr lvl="1"/>
            <a:r>
              <a:rPr lang="en-US" dirty="0"/>
              <a:t>Ensure you are within coverage area of your supplier</a:t>
            </a:r>
          </a:p>
        </p:txBody>
      </p:sp>
      <p:pic>
        <p:nvPicPr>
          <p:cNvPr id="7" name="Picture 6" descr="A close up of a cell phone&#10;&#10;Description automatically generated with medium confidence">
            <a:extLst>
              <a:ext uri="{FF2B5EF4-FFF2-40B4-BE49-F238E27FC236}">
                <a16:creationId xmlns:a16="http://schemas.microsoft.com/office/drawing/2014/main" id="{FD5244C0-8850-8CD5-DDF2-879053607E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38928" y="1751952"/>
            <a:ext cx="1647607" cy="3751976"/>
          </a:xfrm>
          <a:prstGeom prst="rect">
            <a:avLst/>
          </a:prstGeom>
        </p:spPr>
      </p:pic>
      <p:sp>
        <p:nvSpPr>
          <p:cNvPr id="8" name="TextBox 7">
            <a:extLst>
              <a:ext uri="{FF2B5EF4-FFF2-40B4-BE49-F238E27FC236}">
                <a16:creationId xmlns:a16="http://schemas.microsoft.com/office/drawing/2014/main" id="{BD429175-DF24-4790-03CE-91A02AA59E34}"/>
              </a:ext>
            </a:extLst>
          </p:cNvPr>
          <p:cNvSpPr txBox="1"/>
          <p:nvPr/>
        </p:nvSpPr>
        <p:spPr>
          <a:xfrm>
            <a:off x="9947856" y="5553066"/>
            <a:ext cx="1429750" cy="461665"/>
          </a:xfrm>
          <a:prstGeom prst="rect">
            <a:avLst/>
          </a:prstGeom>
          <a:noFill/>
        </p:spPr>
        <p:txBody>
          <a:bodyPr wrap="none" rtlCol="0">
            <a:spAutoFit/>
          </a:bodyPr>
          <a:lstStyle/>
          <a:p>
            <a:r>
              <a:rPr lang="en-US" sz="1200" i="1" dirty="0"/>
              <a:t>Basic Nokia phone</a:t>
            </a:r>
          </a:p>
          <a:p>
            <a:pPr algn="ctr"/>
            <a:r>
              <a:rPr lang="en-US" sz="1200" i="1" dirty="0"/>
              <a:t>Source: Tim Unwin</a:t>
            </a:r>
          </a:p>
        </p:txBody>
      </p:sp>
    </p:spTree>
    <p:extLst>
      <p:ext uri="{BB962C8B-B14F-4D97-AF65-F5344CB8AC3E}">
        <p14:creationId xmlns:p14="http://schemas.microsoft.com/office/powerpoint/2010/main" val="3375448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02AC5-DB8A-4C31-EC50-669AD3C7D0A9}"/>
              </a:ext>
            </a:extLst>
          </p:cNvPr>
          <p:cNvSpPr>
            <a:spLocks noGrp="1"/>
          </p:cNvSpPr>
          <p:nvPr>
            <p:ph type="title"/>
          </p:nvPr>
        </p:nvSpPr>
        <p:spPr/>
        <p:txBody>
          <a:bodyPr/>
          <a:lstStyle/>
          <a:p>
            <a:r>
              <a:rPr lang="en-US" dirty="0"/>
              <a:t>Need to connect to a Network: SIM Cards</a:t>
            </a:r>
          </a:p>
        </p:txBody>
      </p:sp>
      <p:sp>
        <p:nvSpPr>
          <p:cNvPr id="8" name="Content Placeholder 7">
            <a:extLst>
              <a:ext uri="{FF2B5EF4-FFF2-40B4-BE49-F238E27FC236}">
                <a16:creationId xmlns:a16="http://schemas.microsoft.com/office/drawing/2014/main" id="{88506235-F9D4-225B-C6B9-FBE3C7224478}"/>
              </a:ext>
            </a:extLst>
          </p:cNvPr>
          <p:cNvSpPr>
            <a:spLocks noGrp="1"/>
          </p:cNvSpPr>
          <p:nvPr>
            <p:ph idx="1"/>
          </p:nvPr>
        </p:nvSpPr>
        <p:spPr>
          <a:xfrm>
            <a:off x="838200" y="1825625"/>
            <a:ext cx="5562600" cy="4351338"/>
          </a:xfrm>
        </p:spPr>
        <p:txBody>
          <a:bodyPr>
            <a:normAutofit lnSpcReduction="10000"/>
          </a:bodyPr>
          <a:lstStyle/>
          <a:p>
            <a:r>
              <a:rPr lang="en-US" dirty="0"/>
              <a:t>SIM cards</a:t>
            </a:r>
          </a:p>
          <a:p>
            <a:pPr lvl="1"/>
            <a:r>
              <a:rPr lang="en-US" dirty="0"/>
              <a:t>Enable you to connect to a network</a:t>
            </a:r>
          </a:p>
          <a:p>
            <a:r>
              <a:rPr lang="en-US" dirty="0"/>
              <a:t>Different companies and networks</a:t>
            </a:r>
          </a:p>
          <a:p>
            <a:pPr lvl="1"/>
            <a:r>
              <a:rPr lang="en-US" dirty="0"/>
              <a:t>Charge different amounts</a:t>
            </a:r>
          </a:p>
          <a:p>
            <a:pPr lvl="1"/>
            <a:r>
              <a:rPr lang="en-US" dirty="0"/>
              <a:t>Offer different services</a:t>
            </a:r>
          </a:p>
          <a:p>
            <a:r>
              <a:rPr lang="en-US" dirty="0"/>
              <a:t>Payment</a:t>
            </a:r>
          </a:p>
          <a:p>
            <a:pPr lvl="1"/>
            <a:r>
              <a:rPr lang="en-US" dirty="0"/>
              <a:t>Prepaid (pay in advance as needed)</a:t>
            </a:r>
          </a:p>
          <a:p>
            <a:pPr lvl="1"/>
            <a:r>
              <a:rPr lang="en-US" dirty="0"/>
              <a:t>Contract (usually monthly charged to a bank account)</a:t>
            </a:r>
          </a:p>
          <a:p>
            <a:r>
              <a:rPr lang="en-US" dirty="0"/>
              <a:t>Need to choose company that will best suit your needs</a:t>
            </a:r>
          </a:p>
          <a:p>
            <a:pPr marL="457200" lvl="1" indent="0">
              <a:buNone/>
            </a:pPr>
            <a:endParaRPr lang="en-US" dirty="0"/>
          </a:p>
        </p:txBody>
      </p:sp>
      <p:pic>
        <p:nvPicPr>
          <p:cNvPr id="9" name="Content Placeholder 4" descr="A picture containing text, screenshot, mobile phone, gadget&#10;&#10;Description automatically generated">
            <a:extLst>
              <a:ext uri="{FF2B5EF4-FFF2-40B4-BE49-F238E27FC236}">
                <a16:creationId xmlns:a16="http://schemas.microsoft.com/office/drawing/2014/main" id="{31835136-7975-64E1-94F7-331D486828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0029" y="2772058"/>
            <a:ext cx="5257800" cy="2110130"/>
          </a:xfrm>
          <a:prstGeom prst="rect">
            <a:avLst/>
          </a:prstGeom>
        </p:spPr>
      </p:pic>
      <p:sp>
        <p:nvSpPr>
          <p:cNvPr id="10" name="TextBox 9">
            <a:extLst>
              <a:ext uri="{FF2B5EF4-FFF2-40B4-BE49-F238E27FC236}">
                <a16:creationId xmlns:a16="http://schemas.microsoft.com/office/drawing/2014/main" id="{FD3EA17C-817F-03A5-9BAE-DD0CBB471A9E}"/>
              </a:ext>
            </a:extLst>
          </p:cNvPr>
          <p:cNvSpPr txBox="1"/>
          <p:nvPr/>
        </p:nvSpPr>
        <p:spPr>
          <a:xfrm>
            <a:off x="8766629" y="5095866"/>
            <a:ext cx="1346010" cy="461665"/>
          </a:xfrm>
          <a:prstGeom prst="rect">
            <a:avLst/>
          </a:prstGeom>
          <a:noFill/>
        </p:spPr>
        <p:txBody>
          <a:bodyPr wrap="none" rtlCol="0">
            <a:spAutoFit/>
          </a:bodyPr>
          <a:lstStyle/>
          <a:p>
            <a:pPr algn="ctr"/>
            <a:r>
              <a:rPr lang="en-US" sz="1200" i="1" dirty="0"/>
              <a:t>SIM cards</a:t>
            </a:r>
          </a:p>
          <a:p>
            <a:pPr algn="ctr"/>
            <a:r>
              <a:rPr lang="en-US" sz="1200" i="1" dirty="0"/>
              <a:t>Source: Tim Unwin</a:t>
            </a:r>
          </a:p>
        </p:txBody>
      </p:sp>
      <p:sp>
        <p:nvSpPr>
          <p:cNvPr id="3" name="TextBox 2">
            <a:extLst>
              <a:ext uri="{FF2B5EF4-FFF2-40B4-BE49-F238E27FC236}">
                <a16:creationId xmlns:a16="http://schemas.microsoft.com/office/drawing/2014/main" id="{CA59195E-E70E-0710-0322-356C6D23BAC9}"/>
              </a:ext>
            </a:extLst>
          </p:cNvPr>
          <p:cNvSpPr txBox="1"/>
          <p:nvPr/>
        </p:nvSpPr>
        <p:spPr>
          <a:xfrm>
            <a:off x="7478766" y="5771209"/>
            <a:ext cx="4539063" cy="369332"/>
          </a:xfrm>
          <a:prstGeom prst="rect">
            <a:avLst/>
          </a:prstGeom>
          <a:noFill/>
        </p:spPr>
        <p:txBody>
          <a:bodyPr wrap="none" rtlCol="0">
            <a:spAutoFit/>
          </a:bodyPr>
          <a:lstStyle/>
          <a:p>
            <a:r>
              <a:rPr lang="en-US" dirty="0"/>
              <a:t>(Note: SIM means Subscriber Identity Module)</a:t>
            </a:r>
          </a:p>
        </p:txBody>
      </p:sp>
    </p:spTree>
    <p:extLst>
      <p:ext uri="{BB962C8B-B14F-4D97-AF65-F5344CB8AC3E}">
        <p14:creationId xmlns:p14="http://schemas.microsoft.com/office/powerpoint/2010/main" val="3587512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C4F23-5A87-6AED-E532-B6740627DDAE}"/>
              </a:ext>
            </a:extLst>
          </p:cNvPr>
          <p:cNvSpPr>
            <a:spLocks noGrp="1"/>
          </p:cNvSpPr>
          <p:nvPr>
            <p:ph type="title"/>
          </p:nvPr>
        </p:nvSpPr>
        <p:spPr/>
        <p:txBody>
          <a:bodyPr/>
          <a:lstStyle/>
          <a:p>
            <a:r>
              <a:rPr lang="en-US" dirty="0"/>
              <a:t>Using smart-phones</a:t>
            </a:r>
          </a:p>
        </p:txBody>
      </p:sp>
      <p:sp>
        <p:nvSpPr>
          <p:cNvPr id="3" name="Content Placeholder 2">
            <a:extLst>
              <a:ext uri="{FF2B5EF4-FFF2-40B4-BE49-F238E27FC236}">
                <a16:creationId xmlns:a16="http://schemas.microsoft.com/office/drawing/2014/main" id="{5FD6BECE-4531-014C-560F-BF97CF3666BE}"/>
              </a:ext>
            </a:extLst>
          </p:cNvPr>
          <p:cNvSpPr>
            <a:spLocks noGrp="1"/>
          </p:cNvSpPr>
          <p:nvPr>
            <p:ph idx="1"/>
          </p:nvPr>
        </p:nvSpPr>
        <p:spPr>
          <a:xfrm>
            <a:off x="838199" y="1825624"/>
            <a:ext cx="8460545" cy="4659581"/>
          </a:xfrm>
        </p:spPr>
        <p:txBody>
          <a:bodyPr>
            <a:normAutofit fontScale="85000" lnSpcReduction="20000"/>
          </a:bodyPr>
          <a:lstStyle/>
          <a:p>
            <a:r>
              <a:rPr lang="en-US" dirty="0"/>
              <a:t>Smart-phones enable you to be connected to the Internet</a:t>
            </a:r>
          </a:p>
          <a:p>
            <a:pPr lvl="1"/>
            <a:r>
              <a:rPr lang="en-US" dirty="0"/>
              <a:t>As long as you are within the network coverage area of your supplier</a:t>
            </a:r>
          </a:p>
          <a:p>
            <a:pPr lvl="1"/>
            <a:r>
              <a:rPr lang="en-US" dirty="0"/>
              <a:t>But they are more expensive to buy and use</a:t>
            </a:r>
          </a:p>
          <a:p>
            <a:r>
              <a:rPr lang="en-US" dirty="0"/>
              <a:t>Can still be used for basic calls and text</a:t>
            </a:r>
          </a:p>
          <a:p>
            <a:r>
              <a:rPr lang="en-US" dirty="0"/>
              <a:t>Also can have many apps (applications) that run on them to do things</a:t>
            </a:r>
          </a:p>
          <a:p>
            <a:pPr lvl="1"/>
            <a:r>
              <a:rPr lang="en-US" dirty="0"/>
              <a:t>Some free, but many need to be paid for</a:t>
            </a:r>
          </a:p>
          <a:p>
            <a:r>
              <a:rPr lang="en-US" dirty="0"/>
              <a:t>Typical apps and platforms</a:t>
            </a:r>
          </a:p>
          <a:p>
            <a:pPr lvl="1"/>
            <a:r>
              <a:rPr lang="en-US" dirty="0"/>
              <a:t>Social media and messaging (such as WhatsApp, Facebook, Viber, TikTok)</a:t>
            </a:r>
          </a:p>
          <a:p>
            <a:pPr lvl="2"/>
            <a:r>
              <a:rPr lang="en-US" dirty="0"/>
              <a:t>For communicating and sharing text, images, audio and video</a:t>
            </a:r>
          </a:p>
          <a:p>
            <a:pPr lvl="1"/>
            <a:r>
              <a:rPr lang="en-US" dirty="0"/>
              <a:t>Games</a:t>
            </a:r>
          </a:p>
          <a:p>
            <a:pPr lvl="1"/>
            <a:r>
              <a:rPr lang="en-US" dirty="0"/>
              <a:t>Watching films</a:t>
            </a:r>
          </a:p>
          <a:p>
            <a:pPr lvl="1"/>
            <a:r>
              <a:rPr lang="en-US" dirty="0"/>
              <a:t>Making payments</a:t>
            </a:r>
          </a:p>
          <a:p>
            <a:pPr lvl="1"/>
            <a:r>
              <a:rPr lang="en-US" dirty="0"/>
              <a:t>Accessing platforms and apps such as</a:t>
            </a:r>
          </a:p>
          <a:p>
            <a:pPr lvl="2"/>
            <a:r>
              <a:rPr lang="en-GB" b="0" i="0" u="none" strike="noStrike" dirty="0">
                <a:solidFill>
                  <a:srgbClr val="212121"/>
                </a:solidFill>
                <a:effectLst/>
                <a:latin typeface="Calibri" panose="020F0502020204030204" pitchFamily="34" charset="0"/>
              </a:rPr>
              <a:t>Such as DOFE </a:t>
            </a:r>
            <a:r>
              <a:rPr lang="en-GB" b="0" i="0" u="none" strike="noStrike" dirty="0" err="1">
                <a:solidFill>
                  <a:srgbClr val="212121"/>
                </a:solidFill>
                <a:effectLst/>
                <a:latin typeface="Calibri" panose="020F0502020204030204" pitchFamily="34" charset="0"/>
              </a:rPr>
              <a:t>Baideshik</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Rojgar</a:t>
            </a:r>
            <a:r>
              <a:rPr lang="en-GB" b="0" i="0" u="none" strike="noStrike" dirty="0">
                <a:solidFill>
                  <a:srgbClr val="212121"/>
                </a:solidFill>
                <a:effectLst/>
                <a:latin typeface="Calibri" panose="020F0502020204030204" pitchFamily="34" charset="0"/>
              </a:rPr>
              <a:t>, and </a:t>
            </a:r>
            <a:r>
              <a:rPr lang="en-GB" b="0" i="0" u="none" strike="noStrike" dirty="0">
                <a:solidFill>
                  <a:srgbClr val="212121"/>
                </a:solidFill>
                <a:effectLst/>
                <a:latin typeface="Calibri" panose="020F0502020204030204" pitchFamily="34" charset="0"/>
                <a:hlinkClick r:id="rId2"/>
              </a:rPr>
              <a:t>https://pardesi.org.np</a:t>
            </a:r>
            <a:r>
              <a:rPr lang="en-GB" b="0" i="0" u="none" strike="noStrike" dirty="0">
                <a:solidFill>
                  <a:srgbClr val="212121"/>
                </a:solidFill>
                <a:effectLst/>
                <a:latin typeface="Calibri" panose="020F0502020204030204" pitchFamily="34" charset="0"/>
              </a:rPr>
              <a:t> </a:t>
            </a:r>
            <a:endParaRPr lang="en-US" dirty="0"/>
          </a:p>
        </p:txBody>
      </p:sp>
      <p:sp>
        <p:nvSpPr>
          <p:cNvPr id="7" name="TextBox 6">
            <a:extLst>
              <a:ext uri="{FF2B5EF4-FFF2-40B4-BE49-F238E27FC236}">
                <a16:creationId xmlns:a16="http://schemas.microsoft.com/office/drawing/2014/main" id="{57FA729E-3DF5-49E1-BD27-323EEC5419F3}"/>
              </a:ext>
            </a:extLst>
          </p:cNvPr>
          <p:cNvSpPr txBox="1"/>
          <p:nvPr/>
        </p:nvSpPr>
        <p:spPr>
          <a:xfrm>
            <a:off x="10007790" y="5715298"/>
            <a:ext cx="1346010" cy="461665"/>
          </a:xfrm>
          <a:prstGeom prst="rect">
            <a:avLst/>
          </a:prstGeom>
          <a:noFill/>
        </p:spPr>
        <p:txBody>
          <a:bodyPr wrap="none" rtlCol="0">
            <a:spAutoFit/>
          </a:bodyPr>
          <a:lstStyle/>
          <a:p>
            <a:pPr algn="ctr"/>
            <a:r>
              <a:rPr lang="en-US" sz="1200" i="1" dirty="0"/>
              <a:t>Smartphone</a:t>
            </a:r>
          </a:p>
          <a:p>
            <a:pPr algn="ctr"/>
            <a:r>
              <a:rPr lang="en-US" sz="1200" i="1" dirty="0"/>
              <a:t>Source: Tim Unwin</a:t>
            </a:r>
          </a:p>
        </p:txBody>
      </p:sp>
      <p:pic>
        <p:nvPicPr>
          <p:cNvPr id="8" name="Picture 7" descr="A cell phone with a screen&#10;&#10;Description automatically generated">
            <a:extLst>
              <a:ext uri="{FF2B5EF4-FFF2-40B4-BE49-F238E27FC236}">
                <a16:creationId xmlns:a16="http://schemas.microsoft.com/office/drawing/2014/main" id="{7E8B86DA-FA99-2F69-7B07-10D4A359DF91}"/>
              </a:ext>
            </a:extLst>
          </p:cNvPr>
          <p:cNvPicPr>
            <a:picLocks noChangeAspect="1"/>
          </p:cNvPicPr>
          <p:nvPr/>
        </p:nvPicPr>
        <p:blipFill>
          <a:blip r:embed="rId3"/>
          <a:stretch>
            <a:fillRect/>
          </a:stretch>
        </p:blipFill>
        <p:spPr>
          <a:xfrm>
            <a:off x="9652095" y="1671255"/>
            <a:ext cx="2057400" cy="3962400"/>
          </a:xfrm>
          <a:prstGeom prst="rect">
            <a:avLst/>
          </a:prstGeom>
        </p:spPr>
      </p:pic>
    </p:spTree>
    <p:extLst>
      <p:ext uri="{BB962C8B-B14F-4D97-AF65-F5344CB8AC3E}">
        <p14:creationId xmlns:p14="http://schemas.microsoft.com/office/powerpoint/2010/main" val="2069150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71EA25D-F0FF-524C-B0D9-6081F83006D8}"/>
              </a:ext>
            </a:extLst>
          </p:cNvPr>
          <p:cNvSpPr/>
          <p:nvPr/>
        </p:nvSpPr>
        <p:spPr>
          <a:xfrm>
            <a:off x="9533744" y="4317167"/>
            <a:ext cx="2518918" cy="18597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AEFA7B-1253-9946-CC9B-CA42A4C9E9EC}"/>
              </a:ext>
            </a:extLst>
          </p:cNvPr>
          <p:cNvSpPr>
            <a:spLocks noGrp="1"/>
          </p:cNvSpPr>
          <p:nvPr>
            <p:ph type="title"/>
          </p:nvPr>
        </p:nvSpPr>
        <p:spPr/>
        <p:txBody>
          <a:bodyPr/>
          <a:lstStyle/>
          <a:p>
            <a:r>
              <a:rPr lang="en-US" dirty="0"/>
              <a:t>Connecting to the Internet</a:t>
            </a:r>
          </a:p>
        </p:txBody>
      </p:sp>
      <p:sp>
        <p:nvSpPr>
          <p:cNvPr id="3" name="Content Placeholder 2">
            <a:extLst>
              <a:ext uri="{FF2B5EF4-FFF2-40B4-BE49-F238E27FC236}">
                <a16:creationId xmlns:a16="http://schemas.microsoft.com/office/drawing/2014/main" id="{42D6FEE5-DAB6-423D-589A-2679167076DD}"/>
              </a:ext>
            </a:extLst>
          </p:cNvPr>
          <p:cNvSpPr>
            <a:spLocks noGrp="1"/>
          </p:cNvSpPr>
          <p:nvPr>
            <p:ph idx="1"/>
          </p:nvPr>
        </p:nvSpPr>
        <p:spPr>
          <a:xfrm>
            <a:off x="838201" y="1801176"/>
            <a:ext cx="8362951" cy="4657726"/>
          </a:xfrm>
        </p:spPr>
        <p:txBody>
          <a:bodyPr>
            <a:normAutofit fontScale="92500" lnSpcReduction="20000"/>
          </a:bodyPr>
          <a:lstStyle/>
          <a:p>
            <a:r>
              <a:rPr lang="en-US" dirty="0"/>
              <a:t>What is the Internet (or Net)?</a:t>
            </a:r>
          </a:p>
          <a:p>
            <a:pPr lvl="1"/>
            <a:r>
              <a:rPr lang="en-US" dirty="0"/>
              <a:t>A global system of connected computers that you can access when you are “online”</a:t>
            </a:r>
          </a:p>
          <a:p>
            <a:r>
              <a:rPr lang="en-US" dirty="0"/>
              <a:t>What is the World Wide Web (or Web)?</a:t>
            </a:r>
          </a:p>
          <a:p>
            <a:pPr lvl="1"/>
            <a:r>
              <a:rPr lang="en-US" dirty="0"/>
              <a:t>The pages and information you see when you connect to the Internet</a:t>
            </a:r>
          </a:p>
          <a:p>
            <a:r>
              <a:rPr lang="en-US" dirty="0"/>
              <a:t>Connectivity through mobile networks and </a:t>
            </a:r>
            <a:r>
              <a:rPr lang="en-US" dirty="0" err="1"/>
              <a:t>WiFi</a:t>
            </a:r>
            <a:endParaRPr lang="en-US" dirty="0"/>
          </a:p>
          <a:p>
            <a:pPr lvl="2"/>
            <a:r>
              <a:rPr lang="en-US" dirty="0"/>
              <a:t>Mobile data package</a:t>
            </a:r>
          </a:p>
          <a:p>
            <a:pPr lvl="2"/>
            <a:r>
              <a:rPr lang="en-US" dirty="0"/>
              <a:t>Using </a:t>
            </a:r>
            <a:r>
              <a:rPr lang="en-US" dirty="0" err="1"/>
              <a:t>WiFi</a:t>
            </a:r>
            <a:r>
              <a:rPr lang="en-US" dirty="0"/>
              <a:t> (but remember data security issues)</a:t>
            </a:r>
          </a:p>
          <a:p>
            <a:pPr lvl="3"/>
            <a:r>
              <a:rPr lang="en-US" dirty="0"/>
              <a:t>Public (sometimes free as in airports) and private </a:t>
            </a:r>
            <a:r>
              <a:rPr lang="en-US" dirty="0" err="1"/>
              <a:t>WiFi</a:t>
            </a:r>
            <a:r>
              <a:rPr lang="en-US" dirty="0"/>
              <a:t> networks</a:t>
            </a:r>
          </a:p>
          <a:p>
            <a:r>
              <a:rPr lang="en-US" dirty="0"/>
              <a:t>Searching the web using Browsers</a:t>
            </a:r>
          </a:p>
          <a:p>
            <a:pPr lvl="1"/>
            <a:r>
              <a:rPr lang="en-US" dirty="0"/>
              <a:t>Popular such as Chrome (Google), Safari, Firefox, DuckDuckGo</a:t>
            </a:r>
          </a:p>
          <a:p>
            <a:r>
              <a:rPr lang="en-US" dirty="0"/>
              <a:t>Interacting: using voice, text, video through applications (apps)</a:t>
            </a:r>
          </a:p>
          <a:p>
            <a:pPr marL="457200" lvl="1" indent="0">
              <a:buNone/>
            </a:pPr>
            <a:endParaRPr lang="en-US" dirty="0"/>
          </a:p>
          <a:p>
            <a:pPr lvl="1"/>
            <a:endParaRPr lang="en-US" dirty="0"/>
          </a:p>
        </p:txBody>
      </p:sp>
      <p:pic>
        <p:nvPicPr>
          <p:cNvPr id="5" name="Picture 4" descr="Graphical user interface, website&#10;&#10;Description automatically generated">
            <a:extLst>
              <a:ext uri="{FF2B5EF4-FFF2-40B4-BE49-F238E27FC236}">
                <a16:creationId xmlns:a16="http://schemas.microsoft.com/office/drawing/2014/main" id="{F3759B81-7173-A3E1-5584-209427C5FE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99942" y="4365794"/>
            <a:ext cx="2386521" cy="1762541"/>
          </a:xfrm>
          <a:prstGeom prst="rect">
            <a:avLst/>
          </a:prstGeom>
        </p:spPr>
      </p:pic>
      <p:sp>
        <p:nvSpPr>
          <p:cNvPr id="6" name="TextBox 5">
            <a:extLst>
              <a:ext uri="{FF2B5EF4-FFF2-40B4-BE49-F238E27FC236}">
                <a16:creationId xmlns:a16="http://schemas.microsoft.com/office/drawing/2014/main" id="{569A096B-5EC4-FF63-8DF1-FCE6BBF940D6}"/>
              </a:ext>
            </a:extLst>
          </p:cNvPr>
          <p:cNvSpPr txBox="1"/>
          <p:nvPr/>
        </p:nvSpPr>
        <p:spPr>
          <a:xfrm>
            <a:off x="9804694" y="3855501"/>
            <a:ext cx="1977016" cy="461665"/>
          </a:xfrm>
          <a:prstGeom prst="rect">
            <a:avLst/>
          </a:prstGeom>
          <a:noFill/>
        </p:spPr>
        <p:txBody>
          <a:bodyPr wrap="none" rtlCol="0">
            <a:spAutoFit/>
          </a:bodyPr>
          <a:lstStyle/>
          <a:p>
            <a:pPr algn="ctr"/>
            <a:r>
              <a:rPr lang="en-US" sz="1200" dirty="0"/>
              <a:t>Mast for mobile connectivity</a:t>
            </a:r>
          </a:p>
          <a:p>
            <a:pPr algn="ctr"/>
            <a:r>
              <a:rPr lang="en-US" sz="1200" dirty="0"/>
              <a:t>Source: Tim Unwin</a:t>
            </a:r>
          </a:p>
        </p:txBody>
      </p:sp>
      <p:pic>
        <p:nvPicPr>
          <p:cNvPr id="9" name="Picture 8" descr="A close-up of a tower&#10;&#10;Description automatically generated with low confidence">
            <a:extLst>
              <a:ext uri="{FF2B5EF4-FFF2-40B4-BE49-F238E27FC236}">
                <a16:creationId xmlns:a16="http://schemas.microsoft.com/office/drawing/2014/main" id="{1B3A1E89-6D38-3049-103E-0BFB3CD1D3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78814" y="1635173"/>
            <a:ext cx="1628775" cy="2171700"/>
          </a:xfrm>
          <a:prstGeom prst="rect">
            <a:avLst/>
          </a:prstGeom>
        </p:spPr>
      </p:pic>
    </p:spTree>
    <p:extLst>
      <p:ext uri="{BB962C8B-B14F-4D97-AF65-F5344CB8AC3E}">
        <p14:creationId xmlns:p14="http://schemas.microsoft.com/office/powerpoint/2010/main" val="1571827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FA7B-1253-9946-CC9B-CA42A4C9E9EC}"/>
              </a:ext>
            </a:extLst>
          </p:cNvPr>
          <p:cNvSpPr>
            <a:spLocks noGrp="1"/>
          </p:cNvSpPr>
          <p:nvPr>
            <p:ph type="title"/>
          </p:nvPr>
        </p:nvSpPr>
        <p:spPr/>
        <p:txBody>
          <a:bodyPr/>
          <a:lstStyle/>
          <a:p>
            <a:r>
              <a:rPr lang="en-US" dirty="0"/>
              <a:t>Digital literacy and information literacy</a:t>
            </a:r>
          </a:p>
        </p:txBody>
      </p:sp>
      <p:sp>
        <p:nvSpPr>
          <p:cNvPr id="3" name="Content Placeholder 2">
            <a:extLst>
              <a:ext uri="{FF2B5EF4-FFF2-40B4-BE49-F238E27FC236}">
                <a16:creationId xmlns:a16="http://schemas.microsoft.com/office/drawing/2014/main" id="{42D6FEE5-DAB6-423D-589A-2679167076DD}"/>
              </a:ext>
            </a:extLst>
          </p:cNvPr>
          <p:cNvSpPr>
            <a:spLocks noGrp="1"/>
          </p:cNvSpPr>
          <p:nvPr>
            <p:ph idx="1"/>
          </p:nvPr>
        </p:nvSpPr>
        <p:spPr>
          <a:xfrm>
            <a:off x="838199" y="1724024"/>
            <a:ext cx="7800975" cy="4470399"/>
          </a:xfrm>
        </p:spPr>
        <p:txBody>
          <a:bodyPr>
            <a:normAutofit fontScale="92500" lnSpcReduction="10000"/>
          </a:bodyPr>
          <a:lstStyle/>
          <a:p>
            <a:r>
              <a:rPr lang="en-US" dirty="0"/>
              <a:t>Digital literacy (see also GSMA </a:t>
            </a:r>
            <a:r>
              <a:rPr lang="en-US" dirty="0">
                <a:hlinkClick r:id="rId3"/>
              </a:rPr>
              <a:t>guide</a:t>
            </a:r>
            <a:r>
              <a:rPr lang="en-US" dirty="0"/>
              <a:t>):</a:t>
            </a:r>
          </a:p>
          <a:p>
            <a:pPr lvl="1"/>
            <a:r>
              <a:rPr lang="en-US" dirty="0"/>
              <a:t>Knowing how to use hardware effectively</a:t>
            </a:r>
          </a:p>
          <a:p>
            <a:pPr lvl="2"/>
            <a:r>
              <a:rPr lang="en-US" dirty="0"/>
              <a:t>The full potential of a phone</a:t>
            </a:r>
          </a:p>
          <a:p>
            <a:pPr lvl="2"/>
            <a:r>
              <a:rPr lang="en-US" dirty="0"/>
              <a:t>Screens</a:t>
            </a:r>
          </a:p>
          <a:p>
            <a:pPr lvl="2"/>
            <a:r>
              <a:rPr lang="en-US" dirty="0"/>
              <a:t>Keyboards</a:t>
            </a:r>
          </a:p>
          <a:p>
            <a:pPr lvl="2"/>
            <a:r>
              <a:rPr lang="en-US" dirty="0"/>
              <a:t>Other uses – such as a torch or compass</a:t>
            </a:r>
          </a:p>
          <a:p>
            <a:pPr lvl="1"/>
            <a:r>
              <a:rPr lang="en-US" dirty="0"/>
              <a:t>Using software appropriately</a:t>
            </a:r>
          </a:p>
          <a:p>
            <a:pPr lvl="2"/>
            <a:r>
              <a:rPr lang="en-US" dirty="0"/>
              <a:t>Learning how to use different apps</a:t>
            </a:r>
          </a:p>
          <a:p>
            <a:pPr lvl="3"/>
            <a:r>
              <a:rPr lang="en-US" dirty="0"/>
              <a:t>Understanding and changing the settings</a:t>
            </a:r>
          </a:p>
          <a:p>
            <a:pPr lvl="2"/>
            <a:r>
              <a:rPr lang="en-US" dirty="0"/>
              <a:t>Learn how to use social media (Facebook, X/Twitter) and messaging apps (WhatsApp, Signal) safely and securely</a:t>
            </a:r>
          </a:p>
          <a:p>
            <a:r>
              <a:rPr lang="en-US" dirty="0"/>
              <a:t>Information literacy:</a:t>
            </a:r>
          </a:p>
          <a:p>
            <a:pPr lvl="1"/>
            <a:r>
              <a:rPr lang="en-US" dirty="0"/>
              <a:t>How to know if information is true or not</a:t>
            </a:r>
          </a:p>
          <a:p>
            <a:pPr lvl="1"/>
            <a:r>
              <a:rPr lang="en-US" dirty="0"/>
              <a:t>Is the information genuine and authentic?</a:t>
            </a:r>
          </a:p>
        </p:txBody>
      </p:sp>
      <p:pic>
        <p:nvPicPr>
          <p:cNvPr id="6" name="Picture 5">
            <a:extLst>
              <a:ext uri="{FF2B5EF4-FFF2-40B4-BE49-F238E27FC236}">
                <a16:creationId xmlns:a16="http://schemas.microsoft.com/office/drawing/2014/main" id="{C270394A-36FA-85E4-12AC-DC27562B7E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39175" y="1724023"/>
            <a:ext cx="2514600" cy="4470400"/>
          </a:xfrm>
          <a:prstGeom prst="rect">
            <a:avLst/>
          </a:prstGeom>
        </p:spPr>
      </p:pic>
    </p:spTree>
    <p:extLst>
      <p:ext uri="{BB962C8B-B14F-4D97-AF65-F5344CB8AC3E}">
        <p14:creationId xmlns:p14="http://schemas.microsoft.com/office/powerpoint/2010/main" val="3440465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8F6613-B586-DFA3-8493-98C4A26A90B0}"/>
              </a:ext>
            </a:extLst>
          </p:cNvPr>
          <p:cNvSpPr>
            <a:spLocks noGrp="1"/>
          </p:cNvSpPr>
          <p:nvPr>
            <p:ph type="ctrTitle"/>
          </p:nvPr>
        </p:nvSpPr>
        <p:spPr>
          <a:xfrm>
            <a:off x="2032000" y="1114426"/>
            <a:ext cx="10363200" cy="2387600"/>
          </a:xfrm>
        </p:spPr>
        <p:txBody>
          <a:bodyPr>
            <a:normAutofit/>
          </a:bodyPr>
          <a:lstStyle/>
          <a:p>
            <a:r>
              <a:rPr lang="en-US" sz="7200" dirty="0">
                <a:latin typeface="+mn-lt"/>
              </a:rPr>
              <a:t>Discussion</a:t>
            </a:r>
            <a:br>
              <a:rPr lang="en-US" sz="7200" dirty="0">
                <a:latin typeface="+mn-lt"/>
              </a:rPr>
            </a:br>
            <a:endParaRPr lang="en-US" sz="7200" dirty="0">
              <a:latin typeface="+mn-lt"/>
            </a:endParaRPr>
          </a:p>
        </p:txBody>
      </p:sp>
      <p:sp>
        <p:nvSpPr>
          <p:cNvPr id="5" name="Subtitle 4">
            <a:extLst>
              <a:ext uri="{FF2B5EF4-FFF2-40B4-BE49-F238E27FC236}">
                <a16:creationId xmlns:a16="http://schemas.microsoft.com/office/drawing/2014/main" id="{F567646A-BA14-B4A8-A89D-FB0F21FEC090}"/>
              </a:ext>
            </a:extLst>
          </p:cNvPr>
          <p:cNvSpPr>
            <a:spLocks noGrp="1"/>
          </p:cNvSpPr>
          <p:nvPr>
            <p:ph type="subTitle" idx="1"/>
          </p:nvPr>
        </p:nvSpPr>
        <p:spPr/>
        <p:txBody>
          <a:bodyPr/>
          <a:lstStyle/>
          <a:p>
            <a:endParaRPr lang="en-US"/>
          </a:p>
        </p:txBody>
      </p:sp>
      <p:pic>
        <p:nvPicPr>
          <p:cNvPr id="3074" name="Picture 2" descr="Discussion Images | Free Vectors, Stock Photos &amp; PSD">
            <a:extLst>
              <a:ext uri="{FF2B5EF4-FFF2-40B4-BE49-F238E27FC236}">
                <a16:creationId xmlns:a16="http://schemas.microsoft.com/office/drawing/2014/main" id="{80821943-720D-3460-B895-446A85D1EE5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807656" y="683260"/>
            <a:ext cx="3598799" cy="2359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677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DDF856-3DA4-41F3-EFAA-134C13B778CC}"/>
              </a:ext>
            </a:extLst>
          </p:cNvPr>
          <p:cNvSpPr>
            <a:spLocks noGrp="1"/>
          </p:cNvSpPr>
          <p:nvPr>
            <p:ph type="ctrTitle"/>
          </p:nvPr>
        </p:nvSpPr>
        <p:spPr>
          <a:xfrm>
            <a:off x="912628" y="390525"/>
            <a:ext cx="7267986" cy="2387600"/>
          </a:xfrm>
        </p:spPr>
        <p:txBody>
          <a:bodyPr/>
          <a:lstStyle/>
          <a:p>
            <a:r>
              <a:rPr lang="en-US" dirty="0">
                <a:latin typeface="+mn-lt"/>
              </a:rPr>
              <a:t>2. The safe use of digital technologies</a:t>
            </a:r>
          </a:p>
        </p:txBody>
      </p:sp>
      <p:sp>
        <p:nvSpPr>
          <p:cNvPr id="5" name="Subtitle 4">
            <a:extLst>
              <a:ext uri="{FF2B5EF4-FFF2-40B4-BE49-F238E27FC236}">
                <a16:creationId xmlns:a16="http://schemas.microsoft.com/office/drawing/2014/main" id="{060933AA-F787-2ABD-C715-398BA2E70AE2}"/>
              </a:ext>
            </a:extLst>
          </p:cNvPr>
          <p:cNvSpPr>
            <a:spLocks noGrp="1"/>
          </p:cNvSpPr>
          <p:nvPr>
            <p:ph type="subTitle" idx="1"/>
          </p:nvPr>
        </p:nvSpPr>
        <p:spPr/>
        <p:txBody>
          <a:bodyPr>
            <a:normAutofit/>
          </a:bodyPr>
          <a:lstStyle/>
          <a:p>
            <a:r>
              <a:rPr lang="en-US" sz="3200" i="1" dirty="0"/>
              <a:t>“Using digital tech so you are not at risk of harm or of harming others”</a:t>
            </a:r>
          </a:p>
        </p:txBody>
      </p:sp>
      <p:pic>
        <p:nvPicPr>
          <p:cNvPr id="3" name="Picture 2" descr="A picture containing text, store, shop, cluttered&#10;&#10;Description automatically generated">
            <a:extLst>
              <a:ext uri="{FF2B5EF4-FFF2-40B4-BE49-F238E27FC236}">
                <a16:creationId xmlns:a16="http://schemas.microsoft.com/office/drawing/2014/main" id="{20DE9C85-B0D3-3630-A20F-446EBA8D22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95854" y="330200"/>
            <a:ext cx="3594759" cy="2923737"/>
          </a:xfrm>
          <a:prstGeom prst="rect">
            <a:avLst/>
          </a:prstGeom>
        </p:spPr>
      </p:pic>
      <p:sp>
        <p:nvSpPr>
          <p:cNvPr id="6" name="TextBox 5">
            <a:extLst>
              <a:ext uri="{FF2B5EF4-FFF2-40B4-BE49-F238E27FC236}">
                <a16:creationId xmlns:a16="http://schemas.microsoft.com/office/drawing/2014/main" id="{5103D1D0-7A8B-6AEF-E7E4-39A2741128E1}"/>
              </a:ext>
            </a:extLst>
          </p:cNvPr>
          <p:cNvSpPr txBox="1"/>
          <p:nvPr/>
        </p:nvSpPr>
        <p:spPr>
          <a:xfrm>
            <a:off x="9512630" y="3223826"/>
            <a:ext cx="1361206" cy="276999"/>
          </a:xfrm>
          <a:prstGeom prst="rect">
            <a:avLst/>
          </a:prstGeom>
          <a:noFill/>
        </p:spPr>
        <p:txBody>
          <a:bodyPr wrap="none" rtlCol="0">
            <a:spAutoFit/>
          </a:bodyPr>
          <a:lstStyle/>
          <a:p>
            <a:r>
              <a:rPr lang="en-US" sz="1200" dirty="0"/>
              <a:t>Source: Tim Unwin</a:t>
            </a:r>
          </a:p>
        </p:txBody>
      </p:sp>
    </p:spTree>
    <p:extLst>
      <p:ext uri="{BB962C8B-B14F-4D97-AF65-F5344CB8AC3E}">
        <p14:creationId xmlns:p14="http://schemas.microsoft.com/office/powerpoint/2010/main" val="4260619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remaining safe: </a:t>
            </a:r>
            <a:r>
              <a:rPr lang="en-US" dirty="0">
                <a:sym typeface="Wingdings" pitchFamily="2" charset="2"/>
              </a:rPr>
              <a:t>knowing the potential harms</a:t>
            </a:r>
            <a:endParaRPr lang="en-US" dirty="0"/>
          </a:p>
        </p:txBody>
      </p:sp>
      <p:sp>
        <p:nvSpPr>
          <p:cNvPr id="6" name="Content Placeholder 2">
            <a:extLst>
              <a:ext uri="{FF2B5EF4-FFF2-40B4-BE49-F238E27FC236}">
                <a16:creationId xmlns:a16="http://schemas.microsoft.com/office/drawing/2014/main" id="{94493375-0ED2-455C-B957-DE9F4E48E4C0}"/>
              </a:ext>
            </a:extLst>
          </p:cNvPr>
          <p:cNvSpPr>
            <a:spLocks noGrp="1"/>
          </p:cNvSpPr>
          <p:nvPr>
            <p:ph idx="1"/>
          </p:nvPr>
        </p:nvSpPr>
        <p:spPr>
          <a:xfrm>
            <a:off x="838201" y="1698624"/>
            <a:ext cx="7200899" cy="4752976"/>
          </a:xfrm>
        </p:spPr>
        <p:txBody>
          <a:bodyPr>
            <a:normAutofit/>
          </a:bodyPr>
          <a:lstStyle/>
          <a:p>
            <a:r>
              <a:rPr lang="en-US" dirty="0"/>
              <a:t>Knowing the potential harms</a:t>
            </a:r>
          </a:p>
          <a:p>
            <a:pPr lvl="1"/>
            <a:r>
              <a:rPr lang="en-US" dirty="0"/>
              <a:t>Being tracked</a:t>
            </a:r>
          </a:p>
          <a:p>
            <a:pPr lvl="1"/>
            <a:r>
              <a:rPr lang="en-US" dirty="0"/>
              <a:t>Online abuse and harassment</a:t>
            </a:r>
          </a:p>
          <a:p>
            <a:pPr lvl="1"/>
            <a:r>
              <a:rPr lang="en-US" dirty="0"/>
              <a:t>Bullying</a:t>
            </a:r>
          </a:p>
          <a:p>
            <a:pPr lvl="1"/>
            <a:r>
              <a:rPr lang="en-US" dirty="0"/>
              <a:t>Scams and losing money or documents</a:t>
            </a:r>
          </a:p>
          <a:p>
            <a:pPr lvl="1"/>
            <a:r>
              <a:rPr lang="en-US" dirty="0"/>
              <a:t>What we give to companies by using digital</a:t>
            </a:r>
          </a:p>
          <a:p>
            <a:pPr lvl="1"/>
            <a:r>
              <a:rPr lang="en-US" dirty="0"/>
              <a:t>If it seems too good to be true, it probably is…</a:t>
            </a:r>
          </a:p>
          <a:p>
            <a:r>
              <a:rPr lang="en-US" dirty="0"/>
              <a:t>But don’t be too afraid of them</a:t>
            </a:r>
          </a:p>
          <a:p>
            <a:pPr lvl="1"/>
            <a:r>
              <a:rPr lang="en-US" dirty="0"/>
              <a:t>Act wisely, safely and securely</a:t>
            </a:r>
          </a:p>
          <a:p>
            <a:pPr lvl="2"/>
            <a:r>
              <a:rPr lang="en-US" dirty="0"/>
              <a:t>So that you can truly benefit from digital tech</a:t>
            </a:r>
          </a:p>
        </p:txBody>
      </p:sp>
      <p:pic>
        <p:nvPicPr>
          <p:cNvPr id="5" name="Picture 2" descr="8 Common Hacking Techniques That Every Business Owner Should Know About">
            <a:extLst>
              <a:ext uri="{FF2B5EF4-FFF2-40B4-BE49-F238E27FC236}">
                <a16:creationId xmlns:a16="http://schemas.microsoft.com/office/drawing/2014/main" id="{D8D72E04-B427-5175-EC76-022EC61F66C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46892" y="1991232"/>
            <a:ext cx="4198149" cy="2875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A867C76-9191-126A-AB56-A31158C76E8B}"/>
              </a:ext>
            </a:extLst>
          </p:cNvPr>
          <p:cNvSpPr txBox="1"/>
          <p:nvPr/>
        </p:nvSpPr>
        <p:spPr>
          <a:xfrm>
            <a:off x="8302098" y="5136768"/>
            <a:ext cx="3488943" cy="400110"/>
          </a:xfrm>
          <a:prstGeom prst="rect">
            <a:avLst/>
          </a:prstGeom>
          <a:noFill/>
        </p:spPr>
        <p:txBody>
          <a:bodyPr wrap="square" rtlCol="0">
            <a:spAutoFit/>
          </a:bodyPr>
          <a:lstStyle/>
          <a:p>
            <a:r>
              <a:rPr lang="en-US" sz="1000" dirty="0">
                <a:hlinkClick r:id="rId4"/>
              </a:rPr>
              <a:t>https://www.oceanpointins.com/ri-business-insurance/cyber-liability-insurance/8-common-hacking-techniques/</a:t>
            </a:r>
            <a:r>
              <a:rPr lang="en-US" sz="1000" dirty="0"/>
              <a:t> </a:t>
            </a:r>
          </a:p>
        </p:txBody>
      </p:sp>
    </p:spTree>
    <p:extLst>
      <p:ext uri="{BB962C8B-B14F-4D97-AF65-F5344CB8AC3E}">
        <p14:creationId xmlns:p14="http://schemas.microsoft.com/office/powerpoint/2010/main" val="94695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remaining safe: </a:t>
            </a:r>
            <a:r>
              <a:rPr lang="en-US" dirty="0">
                <a:sym typeface="Wingdings" pitchFamily="2" charset="2"/>
              </a:rPr>
              <a:t>behaving safely</a:t>
            </a:r>
            <a:endParaRPr lang="en-US" dirty="0"/>
          </a:p>
        </p:txBody>
      </p:sp>
      <p:sp>
        <p:nvSpPr>
          <p:cNvPr id="6" name="Content Placeholder 2">
            <a:extLst>
              <a:ext uri="{FF2B5EF4-FFF2-40B4-BE49-F238E27FC236}">
                <a16:creationId xmlns:a16="http://schemas.microsoft.com/office/drawing/2014/main" id="{94493375-0ED2-455C-B957-DE9F4E48E4C0}"/>
              </a:ext>
            </a:extLst>
          </p:cNvPr>
          <p:cNvSpPr>
            <a:spLocks noGrp="1"/>
          </p:cNvSpPr>
          <p:nvPr>
            <p:ph idx="1"/>
          </p:nvPr>
        </p:nvSpPr>
        <p:spPr>
          <a:xfrm>
            <a:off x="351680" y="1610859"/>
            <a:ext cx="8525932" cy="4752976"/>
          </a:xfrm>
        </p:spPr>
        <p:txBody>
          <a:bodyPr>
            <a:normAutofit/>
          </a:bodyPr>
          <a:lstStyle/>
          <a:p>
            <a:r>
              <a:rPr lang="en-US" dirty="0"/>
              <a:t>Behaving safely online</a:t>
            </a:r>
          </a:p>
          <a:p>
            <a:pPr lvl="1"/>
            <a:r>
              <a:rPr lang="en-US" dirty="0"/>
              <a:t>Learn about the tech and apps you want to use</a:t>
            </a:r>
          </a:p>
          <a:p>
            <a:pPr lvl="1"/>
            <a:r>
              <a:rPr lang="en-US" dirty="0"/>
              <a:t>Never share anything that could harm you  or others</a:t>
            </a:r>
          </a:p>
          <a:p>
            <a:pPr lvl="1"/>
            <a:r>
              <a:rPr lang="en-US" dirty="0"/>
              <a:t>Try not to provoke others</a:t>
            </a:r>
          </a:p>
          <a:p>
            <a:pPr lvl="1"/>
            <a:r>
              <a:rPr lang="en-US" dirty="0"/>
              <a:t>Don’t let yourself be persuaded to join an app/platform if you don’t want to, or are unsure about it</a:t>
            </a:r>
          </a:p>
          <a:p>
            <a:pPr lvl="1"/>
            <a:r>
              <a:rPr lang="en-US" dirty="0"/>
              <a:t>Don’t write or say something online that you would not say to someone’s face</a:t>
            </a:r>
          </a:p>
          <a:p>
            <a:pPr lvl="1"/>
            <a:r>
              <a:rPr lang="en-US" dirty="0"/>
              <a:t>Don’t click on a website link you aren’t sure about</a:t>
            </a:r>
          </a:p>
          <a:p>
            <a:pPr lvl="2"/>
            <a:r>
              <a:rPr lang="en-US" dirty="0"/>
              <a:t>Check link begins with “https” rather than just “http”</a:t>
            </a:r>
          </a:p>
          <a:p>
            <a:pPr lvl="1"/>
            <a:r>
              <a:rPr lang="en-US" dirty="0"/>
              <a:t>Always try to protect the most vulnerable (e.g. children)</a:t>
            </a:r>
          </a:p>
          <a:p>
            <a:pPr lvl="1"/>
            <a:r>
              <a:rPr lang="en-US" dirty="0"/>
              <a:t>Beware of “deep fakes”: they are not what they appear to be</a:t>
            </a:r>
          </a:p>
        </p:txBody>
      </p:sp>
      <p:pic>
        <p:nvPicPr>
          <p:cNvPr id="4" name="Picture 3">
            <a:extLst>
              <a:ext uri="{FF2B5EF4-FFF2-40B4-BE49-F238E27FC236}">
                <a16:creationId xmlns:a16="http://schemas.microsoft.com/office/drawing/2014/main" id="{B690686C-5892-1EC0-1263-AAE854138C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08532" y="2449287"/>
            <a:ext cx="2831787" cy="2696732"/>
          </a:xfrm>
          <a:prstGeom prst="rect">
            <a:avLst/>
          </a:prstGeom>
        </p:spPr>
      </p:pic>
      <p:sp>
        <p:nvSpPr>
          <p:cNvPr id="3" name="TextBox 2">
            <a:extLst>
              <a:ext uri="{FF2B5EF4-FFF2-40B4-BE49-F238E27FC236}">
                <a16:creationId xmlns:a16="http://schemas.microsoft.com/office/drawing/2014/main" id="{C6CC32BD-11CA-7447-1D99-B82F4EE16121}"/>
              </a:ext>
            </a:extLst>
          </p:cNvPr>
          <p:cNvSpPr txBox="1"/>
          <p:nvPr/>
        </p:nvSpPr>
        <p:spPr>
          <a:xfrm>
            <a:off x="9721821" y="5525409"/>
            <a:ext cx="1361206" cy="276999"/>
          </a:xfrm>
          <a:prstGeom prst="rect">
            <a:avLst/>
          </a:prstGeom>
          <a:noFill/>
        </p:spPr>
        <p:txBody>
          <a:bodyPr wrap="none" rtlCol="0">
            <a:spAutoFit/>
          </a:bodyPr>
          <a:lstStyle/>
          <a:p>
            <a:r>
              <a:rPr lang="en-US" sz="1200" dirty="0"/>
              <a:t>Source: Tim Unwin</a:t>
            </a:r>
          </a:p>
        </p:txBody>
      </p:sp>
    </p:spTree>
    <p:extLst>
      <p:ext uri="{BB962C8B-B14F-4D97-AF65-F5344CB8AC3E}">
        <p14:creationId xmlns:p14="http://schemas.microsoft.com/office/powerpoint/2010/main" val="3906839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remaining safe: </a:t>
            </a:r>
            <a:r>
              <a:rPr lang="en-US" dirty="0">
                <a:sym typeface="Wingdings" pitchFamily="2" charset="2"/>
              </a:rPr>
              <a:t>technical</a:t>
            </a:r>
            <a:endParaRPr lang="en-US" dirty="0"/>
          </a:p>
        </p:txBody>
      </p:sp>
      <p:sp>
        <p:nvSpPr>
          <p:cNvPr id="3" name="Content Placeholder 2">
            <a:extLst>
              <a:ext uri="{FF2B5EF4-FFF2-40B4-BE49-F238E27FC236}">
                <a16:creationId xmlns:a16="http://schemas.microsoft.com/office/drawing/2014/main" id="{955B44A7-6452-A64E-50D8-9530E029225B}"/>
              </a:ext>
            </a:extLst>
          </p:cNvPr>
          <p:cNvSpPr>
            <a:spLocks noGrp="1"/>
          </p:cNvSpPr>
          <p:nvPr>
            <p:ph idx="1"/>
          </p:nvPr>
        </p:nvSpPr>
        <p:spPr>
          <a:xfrm>
            <a:off x="838200" y="1683507"/>
            <a:ext cx="7058891" cy="4629370"/>
          </a:xfrm>
        </p:spPr>
        <p:txBody>
          <a:bodyPr>
            <a:normAutofit fontScale="77500" lnSpcReduction="20000"/>
          </a:bodyPr>
          <a:lstStyle/>
          <a:p>
            <a:r>
              <a:rPr lang="en-US" dirty="0"/>
              <a:t>Always report (to app owners and police/authorities) as soon as you can:</a:t>
            </a:r>
          </a:p>
          <a:p>
            <a:pPr lvl="1"/>
            <a:r>
              <a:rPr lang="en-US" dirty="0"/>
              <a:t>Phishing: tricking you to do something wrong</a:t>
            </a:r>
          </a:p>
          <a:p>
            <a:pPr lvl="2"/>
            <a:r>
              <a:rPr lang="en-US" dirty="0"/>
              <a:t>Never click a link you are unsure of</a:t>
            </a:r>
          </a:p>
          <a:p>
            <a:pPr lvl="1"/>
            <a:r>
              <a:rPr lang="en-US" dirty="0"/>
              <a:t>Hacking: compromising a digital system </a:t>
            </a:r>
          </a:p>
          <a:p>
            <a:pPr lvl="1"/>
            <a:r>
              <a:rPr lang="en-US" dirty="0"/>
              <a:t>Scams: many varieties of fraud – often to access your money, documents or identity </a:t>
            </a:r>
          </a:p>
          <a:p>
            <a:pPr lvl="2"/>
            <a:r>
              <a:rPr lang="en-US" dirty="0"/>
              <a:t>Watch out for scams using QR (Quick Response) codes</a:t>
            </a:r>
          </a:p>
          <a:p>
            <a:r>
              <a:rPr lang="en-US" dirty="0"/>
              <a:t>Authentication</a:t>
            </a:r>
          </a:p>
          <a:p>
            <a:pPr lvl="1"/>
            <a:r>
              <a:rPr lang="en-US" dirty="0"/>
              <a:t>Passwords (keep them complex and unique for each app)</a:t>
            </a:r>
          </a:p>
          <a:p>
            <a:pPr lvl="2"/>
            <a:r>
              <a:rPr lang="en-US" dirty="0"/>
              <a:t>Longer than 10 characters and using numbers, symbols, and upper- and lower-case letters</a:t>
            </a:r>
          </a:p>
          <a:p>
            <a:pPr lvl="1"/>
            <a:r>
              <a:rPr lang="en-US" dirty="0"/>
              <a:t>Biometric authentication (fingerprints, face)</a:t>
            </a:r>
          </a:p>
          <a:p>
            <a:pPr lvl="1"/>
            <a:r>
              <a:rPr lang="en-US" dirty="0"/>
              <a:t>Multi-factor (several pieces of evidence)</a:t>
            </a:r>
          </a:p>
          <a:p>
            <a:pPr lvl="1"/>
            <a:r>
              <a:rPr lang="en-US" dirty="0"/>
              <a:t>Device recognition (securing your devices from malicious actors)</a:t>
            </a:r>
          </a:p>
          <a:p>
            <a:pPr lvl="1"/>
            <a:r>
              <a:rPr lang="en-US" dirty="0"/>
              <a:t>Be sure you know who you are really interacting with online or on social media</a:t>
            </a:r>
          </a:p>
        </p:txBody>
      </p:sp>
      <p:pic>
        <p:nvPicPr>
          <p:cNvPr id="8" name="Picture 7" descr="A table with numbers and letters&#10;&#10;Description automatically generated">
            <a:extLst>
              <a:ext uri="{FF2B5EF4-FFF2-40B4-BE49-F238E27FC236}">
                <a16:creationId xmlns:a16="http://schemas.microsoft.com/office/drawing/2014/main" id="{5F82126D-034B-E6C2-11BD-F46E787E97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97091" y="1825625"/>
            <a:ext cx="4067103" cy="4067103"/>
          </a:xfrm>
          <a:prstGeom prst="rect">
            <a:avLst/>
          </a:prstGeom>
        </p:spPr>
      </p:pic>
      <p:pic>
        <p:nvPicPr>
          <p:cNvPr id="1026" name="Picture 2">
            <a:extLst>
              <a:ext uri="{FF2B5EF4-FFF2-40B4-BE49-F238E27FC236}">
                <a16:creationId xmlns:a16="http://schemas.microsoft.com/office/drawing/2014/main" id="{5A13B0A1-EC83-5571-73B2-8CE7DBBD906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77404" y="3243262"/>
            <a:ext cx="6858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50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ADA52-3BB3-2690-4214-4018C2B7C116}"/>
              </a:ext>
            </a:extLst>
          </p:cNvPr>
          <p:cNvSpPr>
            <a:spLocks noGrp="1"/>
          </p:cNvSpPr>
          <p:nvPr>
            <p:ph type="title"/>
          </p:nvPr>
        </p:nvSpPr>
        <p:spPr/>
        <p:txBody>
          <a:bodyPr/>
          <a:lstStyle/>
          <a:p>
            <a:r>
              <a:rPr lang="en-US" dirty="0"/>
              <a:t>Top tips when you begin using mobile phones: always do these</a:t>
            </a:r>
          </a:p>
        </p:txBody>
      </p:sp>
      <p:sp>
        <p:nvSpPr>
          <p:cNvPr id="3" name="Content Placeholder 2">
            <a:extLst>
              <a:ext uri="{FF2B5EF4-FFF2-40B4-BE49-F238E27FC236}">
                <a16:creationId xmlns:a16="http://schemas.microsoft.com/office/drawing/2014/main" id="{3FB4D3F1-B6F0-E9C5-4BFF-289C4640B305}"/>
              </a:ext>
            </a:extLst>
          </p:cNvPr>
          <p:cNvSpPr>
            <a:spLocks noGrp="1"/>
          </p:cNvSpPr>
          <p:nvPr>
            <p:ph idx="1"/>
          </p:nvPr>
        </p:nvSpPr>
        <p:spPr>
          <a:xfrm>
            <a:off x="353574" y="1825625"/>
            <a:ext cx="8920163" cy="4351338"/>
          </a:xfrm>
        </p:spPr>
        <p:txBody>
          <a:bodyPr>
            <a:normAutofit lnSpcReduction="10000"/>
          </a:bodyPr>
          <a:lstStyle/>
          <a:p>
            <a:r>
              <a:rPr lang="en-US" dirty="0"/>
              <a:t>“Factory reset” a second-hand phone that you receive or give.  This will erase any existing information/data on it.</a:t>
            </a:r>
          </a:p>
          <a:p>
            <a:r>
              <a:rPr lang="en-US" dirty="0"/>
              <a:t>Keep your apps and operating systems updated with the latest versions </a:t>
            </a:r>
          </a:p>
          <a:p>
            <a:r>
              <a:rPr lang="en-US" dirty="0"/>
              <a:t>Only ask someone you really trust to help set your SIM card settings or add money to an account</a:t>
            </a:r>
          </a:p>
          <a:p>
            <a:r>
              <a:rPr lang="en-US" dirty="0"/>
              <a:t>Never share your passwords (and use strong ones)</a:t>
            </a:r>
          </a:p>
          <a:p>
            <a:r>
              <a:rPr lang="en-US" dirty="0"/>
              <a:t>Get a physical case and screen protector for your phone</a:t>
            </a:r>
          </a:p>
          <a:p>
            <a:r>
              <a:rPr lang="en-US" dirty="0" err="1"/>
              <a:t>Minimise</a:t>
            </a:r>
            <a:r>
              <a:rPr lang="en-US" dirty="0"/>
              <a:t> the amount of personal information you keep on your phone in case it is stolen or lost.</a:t>
            </a:r>
          </a:p>
        </p:txBody>
      </p:sp>
      <p:pic>
        <p:nvPicPr>
          <p:cNvPr id="4" name="Picture 3">
            <a:extLst>
              <a:ext uri="{FF2B5EF4-FFF2-40B4-BE49-F238E27FC236}">
                <a16:creationId xmlns:a16="http://schemas.microsoft.com/office/drawing/2014/main" id="{4DFFD214-7B3E-02DF-CF75-7F59DF152C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73737" y="2443163"/>
            <a:ext cx="2595151" cy="2800349"/>
          </a:xfrm>
          <a:prstGeom prst="rect">
            <a:avLst/>
          </a:prstGeom>
        </p:spPr>
      </p:pic>
      <p:sp>
        <p:nvSpPr>
          <p:cNvPr id="5" name="TextBox 4">
            <a:extLst>
              <a:ext uri="{FF2B5EF4-FFF2-40B4-BE49-F238E27FC236}">
                <a16:creationId xmlns:a16="http://schemas.microsoft.com/office/drawing/2014/main" id="{1A3205FD-2B70-15A9-7E6B-9449924ED8D2}"/>
              </a:ext>
            </a:extLst>
          </p:cNvPr>
          <p:cNvSpPr txBox="1"/>
          <p:nvPr/>
        </p:nvSpPr>
        <p:spPr>
          <a:xfrm>
            <a:off x="9890709" y="5433238"/>
            <a:ext cx="1361206" cy="276999"/>
          </a:xfrm>
          <a:prstGeom prst="rect">
            <a:avLst/>
          </a:prstGeom>
          <a:noFill/>
        </p:spPr>
        <p:txBody>
          <a:bodyPr wrap="none" rtlCol="0">
            <a:spAutoFit/>
          </a:bodyPr>
          <a:lstStyle/>
          <a:p>
            <a:r>
              <a:rPr lang="en-US" sz="1200" dirty="0"/>
              <a:t>Source: Tim Unwin</a:t>
            </a:r>
          </a:p>
        </p:txBody>
      </p:sp>
    </p:spTree>
    <p:extLst>
      <p:ext uri="{BB962C8B-B14F-4D97-AF65-F5344CB8AC3E}">
        <p14:creationId xmlns:p14="http://schemas.microsoft.com/office/powerpoint/2010/main" val="1113636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0FC56-F923-6B41-489E-8BD12F146006}"/>
              </a:ext>
            </a:extLst>
          </p:cNvPr>
          <p:cNvSpPr>
            <a:spLocks noGrp="1"/>
          </p:cNvSpPr>
          <p:nvPr>
            <p:ph type="title"/>
          </p:nvPr>
        </p:nvSpPr>
        <p:spPr/>
        <p:txBody>
          <a:bodyPr/>
          <a:lstStyle/>
          <a:p>
            <a:r>
              <a:rPr lang="en-US" dirty="0"/>
              <a:t>Remember the cultural contexts where you use digital tech</a:t>
            </a:r>
          </a:p>
        </p:txBody>
      </p:sp>
      <p:sp>
        <p:nvSpPr>
          <p:cNvPr id="3" name="Content Placeholder 2">
            <a:extLst>
              <a:ext uri="{FF2B5EF4-FFF2-40B4-BE49-F238E27FC236}">
                <a16:creationId xmlns:a16="http://schemas.microsoft.com/office/drawing/2014/main" id="{1B785AE4-03C5-EB46-8EB8-F8C632DB5DF2}"/>
              </a:ext>
            </a:extLst>
          </p:cNvPr>
          <p:cNvSpPr>
            <a:spLocks noGrp="1"/>
          </p:cNvSpPr>
          <p:nvPr>
            <p:ph idx="1"/>
          </p:nvPr>
        </p:nvSpPr>
        <p:spPr>
          <a:xfrm>
            <a:off x="838199" y="1825625"/>
            <a:ext cx="6494585" cy="4351338"/>
          </a:xfrm>
        </p:spPr>
        <p:txBody>
          <a:bodyPr>
            <a:normAutofit fontScale="92500" lnSpcReduction="10000"/>
          </a:bodyPr>
          <a:lstStyle/>
          <a:p>
            <a:r>
              <a:rPr lang="en-US" dirty="0"/>
              <a:t>Know the local cultural and legal contexts where you are living as a migrant</a:t>
            </a:r>
          </a:p>
          <a:p>
            <a:r>
              <a:rPr lang="en-US" dirty="0"/>
              <a:t>In some countries it is wise not to take photos of:</a:t>
            </a:r>
          </a:p>
          <a:p>
            <a:pPr lvl="1"/>
            <a:r>
              <a:rPr lang="en-US" dirty="0"/>
              <a:t>Government buildings and military sites</a:t>
            </a:r>
          </a:p>
          <a:p>
            <a:pPr lvl="1"/>
            <a:r>
              <a:rPr lang="en-US" dirty="0"/>
              <a:t>Aircraft or airports</a:t>
            </a:r>
          </a:p>
          <a:p>
            <a:pPr lvl="1"/>
            <a:r>
              <a:rPr lang="en-US" dirty="0"/>
              <a:t>Incidents such as accidents</a:t>
            </a:r>
          </a:p>
          <a:p>
            <a:r>
              <a:rPr lang="en-US" dirty="0"/>
              <a:t>Remember to respect other people’s privacy and don’t take photos of them without permission</a:t>
            </a:r>
          </a:p>
          <a:p>
            <a:pPr lvl="1"/>
            <a:r>
              <a:rPr lang="en-US" dirty="0"/>
              <a:t>Especially women and families</a:t>
            </a:r>
          </a:p>
          <a:p>
            <a:r>
              <a:rPr lang="en-US" dirty="0"/>
              <a:t>Keep your selfies to yourself</a:t>
            </a:r>
          </a:p>
          <a:p>
            <a:pPr lvl="1"/>
            <a:endParaRPr lang="en-US" dirty="0"/>
          </a:p>
        </p:txBody>
      </p:sp>
      <p:pic>
        <p:nvPicPr>
          <p:cNvPr id="4" name="Picture 3">
            <a:extLst>
              <a:ext uri="{FF2B5EF4-FFF2-40B4-BE49-F238E27FC236}">
                <a16:creationId xmlns:a16="http://schemas.microsoft.com/office/drawing/2014/main" id="{033AD7BF-4F3A-F4DA-83EA-1FCD996284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8262" y="2013438"/>
            <a:ext cx="3810000" cy="3429000"/>
          </a:xfrm>
          <a:prstGeom prst="rect">
            <a:avLst/>
          </a:prstGeom>
        </p:spPr>
      </p:pic>
      <p:sp>
        <p:nvSpPr>
          <p:cNvPr id="5" name="TextBox 4">
            <a:extLst>
              <a:ext uri="{FF2B5EF4-FFF2-40B4-BE49-F238E27FC236}">
                <a16:creationId xmlns:a16="http://schemas.microsoft.com/office/drawing/2014/main" id="{8C2BCFF7-61F7-E771-D9A0-1FF9FEC3BAB5}"/>
              </a:ext>
            </a:extLst>
          </p:cNvPr>
          <p:cNvSpPr txBox="1"/>
          <p:nvPr/>
        </p:nvSpPr>
        <p:spPr>
          <a:xfrm>
            <a:off x="8473860" y="5442438"/>
            <a:ext cx="2481320" cy="646331"/>
          </a:xfrm>
          <a:prstGeom prst="rect">
            <a:avLst/>
          </a:prstGeom>
          <a:noFill/>
        </p:spPr>
        <p:txBody>
          <a:bodyPr wrap="none" rtlCol="0">
            <a:spAutoFit/>
          </a:bodyPr>
          <a:lstStyle/>
          <a:p>
            <a:r>
              <a:rPr lang="en-US" dirty="0"/>
              <a:t>Migrant </a:t>
            </a:r>
            <a:r>
              <a:rPr lang="en-US" dirty="0" err="1"/>
              <a:t>labour</a:t>
            </a:r>
            <a:r>
              <a:rPr lang="en-US" dirty="0"/>
              <a:t> in Dubai:</a:t>
            </a:r>
          </a:p>
          <a:p>
            <a:pPr algn="ctr"/>
            <a:r>
              <a:rPr lang="en-US" dirty="0"/>
              <a:t>Source: </a:t>
            </a:r>
            <a:r>
              <a:rPr lang="en-US" dirty="0" err="1"/>
              <a:t>TimUnwin</a:t>
            </a:r>
            <a:endParaRPr lang="en-US" dirty="0"/>
          </a:p>
        </p:txBody>
      </p:sp>
    </p:spTree>
    <p:extLst>
      <p:ext uri="{BB962C8B-B14F-4D97-AF65-F5344CB8AC3E}">
        <p14:creationId xmlns:p14="http://schemas.microsoft.com/office/powerpoint/2010/main" val="251653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F567646A-BA14-B4A8-A89D-FB0F21FEC090}"/>
              </a:ext>
            </a:extLst>
          </p:cNvPr>
          <p:cNvSpPr>
            <a:spLocks noGrp="1"/>
          </p:cNvSpPr>
          <p:nvPr>
            <p:ph type="subTitle" idx="1"/>
          </p:nvPr>
        </p:nvSpPr>
        <p:spPr/>
        <p:txBody>
          <a:bodyPr/>
          <a:lstStyle/>
          <a:p>
            <a:endParaRPr lang="en-US"/>
          </a:p>
        </p:txBody>
      </p:sp>
      <p:sp>
        <p:nvSpPr>
          <p:cNvPr id="6" name="Title 3">
            <a:extLst>
              <a:ext uri="{FF2B5EF4-FFF2-40B4-BE49-F238E27FC236}">
                <a16:creationId xmlns:a16="http://schemas.microsoft.com/office/drawing/2014/main" id="{BFDDAAEF-87BF-040E-1459-A040DF2B6981}"/>
              </a:ext>
            </a:extLst>
          </p:cNvPr>
          <p:cNvSpPr txBox="1">
            <a:spLocks/>
          </p:cNvSpPr>
          <p:nvPr/>
        </p:nvSpPr>
        <p:spPr>
          <a:xfrm>
            <a:off x="2032000" y="1114426"/>
            <a:ext cx="10363200" cy="2387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sz="7200">
                <a:latin typeface="+mn-lt"/>
              </a:rPr>
              <a:t>Discussion</a:t>
            </a:r>
            <a:br>
              <a:rPr lang="en-US" sz="7200">
                <a:latin typeface="+mn-lt"/>
              </a:rPr>
            </a:br>
            <a:endParaRPr lang="en-US" sz="7200" dirty="0">
              <a:latin typeface="+mn-lt"/>
            </a:endParaRPr>
          </a:p>
        </p:txBody>
      </p:sp>
      <p:pic>
        <p:nvPicPr>
          <p:cNvPr id="7" name="Picture 2" descr="Discussion Images | Free Vectors, Stock Photos &amp; PSD">
            <a:extLst>
              <a:ext uri="{FF2B5EF4-FFF2-40B4-BE49-F238E27FC236}">
                <a16:creationId xmlns:a16="http://schemas.microsoft.com/office/drawing/2014/main" id="{82F47E4F-2367-1BAE-DD68-47FBA66CF75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807656" y="683260"/>
            <a:ext cx="3598799" cy="2359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020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DDF856-3DA4-41F3-EFAA-134C13B778CC}"/>
              </a:ext>
            </a:extLst>
          </p:cNvPr>
          <p:cNvSpPr>
            <a:spLocks noGrp="1"/>
          </p:cNvSpPr>
          <p:nvPr>
            <p:ph type="ctrTitle"/>
          </p:nvPr>
        </p:nvSpPr>
        <p:spPr>
          <a:xfrm>
            <a:off x="912628" y="390525"/>
            <a:ext cx="7607300" cy="2387600"/>
          </a:xfrm>
        </p:spPr>
        <p:txBody>
          <a:bodyPr/>
          <a:lstStyle/>
          <a:p>
            <a:r>
              <a:rPr lang="en-US" dirty="0">
                <a:latin typeface="+mn-lt"/>
              </a:rPr>
              <a:t>3. Using digital tech wisely</a:t>
            </a:r>
          </a:p>
        </p:txBody>
      </p:sp>
      <p:sp>
        <p:nvSpPr>
          <p:cNvPr id="5" name="Subtitle 4">
            <a:extLst>
              <a:ext uri="{FF2B5EF4-FFF2-40B4-BE49-F238E27FC236}">
                <a16:creationId xmlns:a16="http://schemas.microsoft.com/office/drawing/2014/main" id="{060933AA-F787-2ABD-C715-398BA2E70AE2}"/>
              </a:ext>
            </a:extLst>
          </p:cNvPr>
          <p:cNvSpPr>
            <a:spLocks noGrp="1"/>
          </p:cNvSpPr>
          <p:nvPr>
            <p:ph type="subTitle" idx="1"/>
          </p:nvPr>
        </p:nvSpPr>
        <p:spPr>
          <a:xfrm>
            <a:off x="1854200" y="5639594"/>
            <a:ext cx="7607300" cy="1655762"/>
          </a:xfrm>
        </p:spPr>
        <p:txBody>
          <a:bodyPr/>
          <a:lstStyle/>
          <a:p>
            <a:endParaRPr lang="en-US" dirty="0"/>
          </a:p>
        </p:txBody>
      </p:sp>
      <p:sp>
        <p:nvSpPr>
          <p:cNvPr id="3" name="TextBox 2">
            <a:extLst>
              <a:ext uri="{FF2B5EF4-FFF2-40B4-BE49-F238E27FC236}">
                <a16:creationId xmlns:a16="http://schemas.microsoft.com/office/drawing/2014/main" id="{972DA9C0-547F-C171-F495-C386687A67E8}"/>
              </a:ext>
            </a:extLst>
          </p:cNvPr>
          <p:cNvSpPr txBox="1"/>
          <p:nvPr/>
        </p:nvSpPr>
        <p:spPr>
          <a:xfrm>
            <a:off x="3046228" y="4079876"/>
            <a:ext cx="6096000" cy="1077218"/>
          </a:xfrm>
          <a:prstGeom prst="rect">
            <a:avLst/>
          </a:prstGeom>
          <a:noFill/>
        </p:spPr>
        <p:txBody>
          <a:bodyPr wrap="square">
            <a:spAutoFit/>
          </a:bodyPr>
          <a:lstStyle/>
          <a:p>
            <a:pPr algn="ctr"/>
            <a:r>
              <a:rPr lang="en-US" sz="3200" i="1" dirty="0"/>
              <a:t>“Using digital tech with good judgement and knowledge”</a:t>
            </a:r>
          </a:p>
        </p:txBody>
      </p:sp>
      <p:pic>
        <p:nvPicPr>
          <p:cNvPr id="2" name="Picture 1">
            <a:extLst>
              <a:ext uri="{FF2B5EF4-FFF2-40B4-BE49-F238E27FC236}">
                <a16:creationId xmlns:a16="http://schemas.microsoft.com/office/drawing/2014/main" id="{C655D926-D27B-523F-22B0-B83466C3F6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19928" y="227487"/>
            <a:ext cx="2976908" cy="2946838"/>
          </a:xfrm>
          <a:prstGeom prst="rect">
            <a:avLst/>
          </a:prstGeom>
        </p:spPr>
      </p:pic>
      <p:sp>
        <p:nvSpPr>
          <p:cNvPr id="7" name="TextBox 6">
            <a:extLst>
              <a:ext uri="{FF2B5EF4-FFF2-40B4-BE49-F238E27FC236}">
                <a16:creationId xmlns:a16="http://schemas.microsoft.com/office/drawing/2014/main" id="{85ECFD6D-6924-D658-F574-FC42FFD09C98}"/>
              </a:ext>
            </a:extLst>
          </p:cNvPr>
          <p:cNvSpPr txBox="1"/>
          <p:nvPr/>
        </p:nvSpPr>
        <p:spPr>
          <a:xfrm>
            <a:off x="9266016" y="3166442"/>
            <a:ext cx="2230820" cy="276999"/>
          </a:xfrm>
          <a:prstGeom prst="rect">
            <a:avLst/>
          </a:prstGeom>
          <a:noFill/>
        </p:spPr>
        <p:txBody>
          <a:bodyPr wrap="square">
            <a:spAutoFit/>
          </a:bodyPr>
          <a:lstStyle/>
          <a:p>
            <a:r>
              <a:rPr lang="en-US" sz="1200" i="1" dirty="0"/>
              <a:t>Source: Tim Unwin</a:t>
            </a:r>
          </a:p>
        </p:txBody>
      </p:sp>
    </p:spTree>
    <p:extLst>
      <p:ext uri="{BB962C8B-B14F-4D97-AF65-F5344CB8AC3E}">
        <p14:creationId xmlns:p14="http://schemas.microsoft.com/office/powerpoint/2010/main" val="536069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wise use of digital tech: what to do</a:t>
            </a:r>
          </a:p>
        </p:txBody>
      </p:sp>
      <p:sp>
        <p:nvSpPr>
          <p:cNvPr id="3" name="Content Placeholder 2">
            <a:extLst>
              <a:ext uri="{FF2B5EF4-FFF2-40B4-BE49-F238E27FC236}">
                <a16:creationId xmlns:a16="http://schemas.microsoft.com/office/drawing/2014/main" id="{955B44A7-6452-A64E-50D8-9530E029225B}"/>
              </a:ext>
            </a:extLst>
          </p:cNvPr>
          <p:cNvSpPr>
            <a:spLocks noGrp="1"/>
          </p:cNvSpPr>
          <p:nvPr>
            <p:ph idx="1"/>
          </p:nvPr>
        </p:nvSpPr>
        <p:spPr>
          <a:xfrm>
            <a:off x="722455" y="1652005"/>
            <a:ext cx="7719416" cy="4679346"/>
          </a:xfrm>
        </p:spPr>
        <p:txBody>
          <a:bodyPr>
            <a:normAutofit fontScale="85000" lnSpcReduction="20000"/>
          </a:bodyPr>
          <a:lstStyle/>
          <a:p>
            <a:r>
              <a:rPr lang="en-US" dirty="0"/>
              <a:t>Do use it productively for what you want to use it for</a:t>
            </a:r>
          </a:p>
          <a:p>
            <a:pPr lvl="1"/>
            <a:r>
              <a:rPr lang="en-US" dirty="0"/>
              <a:t>and not for what companies or governments want you to use it for</a:t>
            </a:r>
          </a:p>
          <a:p>
            <a:r>
              <a:rPr lang="en-US" dirty="0"/>
              <a:t>Do be very careful about what you post online</a:t>
            </a:r>
          </a:p>
          <a:p>
            <a:r>
              <a:rPr lang="en-US" dirty="0"/>
              <a:t>Do learn properly how to use the tech and apps you have</a:t>
            </a:r>
          </a:p>
          <a:p>
            <a:pPr lvl="1"/>
            <a:r>
              <a:rPr lang="en-US" dirty="0"/>
              <a:t>Read the terms and conditions</a:t>
            </a:r>
          </a:p>
          <a:p>
            <a:pPr lvl="1"/>
            <a:r>
              <a:rPr lang="en-US" dirty="0"/>
              <a:t>Adjust the settings</a:t>
            </a:r>
          </a:p>
          <a:p>
            <a:r>
              <a:rPr lang="en-US" dirty="0"/>
              <a:t>Do remember that everything “posted” remains online somewhere for ever</a:t>
            </a:r>
          </a:p>
          <a:p>
            <a:r>
              <a:rPr lang="en-US" dirty="0"/>
              <a:t>Do be thoughtful and polite on social media</a:t>
            </a:r>
          </a:p>
          <a:p>
            <a:r>
              <a:rPr lang="en-US" dirty="0"/>
              <a:t>Do take time away from digital tech</a:t>
            </a:r>
          </a:p>
          <a:p>
            <a:r>
              <a:rPr lang="en-US" dirty="0"/>
              <a:t>Do think about creating multiple identities/e-mails (with a separate one for purchases)</a:t>
            </a:r>
          </a:p>
          <a:p>
            <a:pPr lvl="1"/>
            <a:r>
              <a:rPr lang="en-US" dirty="0"/>
              <a:t>And keeping a “clean” phone for emergencies</a:t>
            </a:r>
          </a:p>
        </p:txBody>
      </p:sp>
      <p:pic>
        <p:nvPicPr>
          <p:cNvPr id="4" name="Picture 2" descr="Top 12 Most Popular Social Media Sites In 2022">
            <a:extLst>
              <a:ext uri="{FF2B5EF4-FFF2-40B4-BE49-F238E27FC236}">
                <a16:creationId xmlns:a16="http://schemas.microsoft.com/office/drawing/2014/main" id="{13759414-63FA-E344-322B-4AB5E9A6887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92600" y="2596242"/>
            <a:ext cx="3767905" cy="211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326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wise use of digital tech: what not to do</a:t>
            </a:r>
          </a:p>
        </p:txBody>
      </p:sp>
      <p:sp>
        <p:nvSpPr>
          <p:cNvPr id="3" name="Content Placeholder 2">
            <a:extLst>
              <a:ext uri="{FF2B5EF4-FFF2-40B4-BE49-F238E27FC236}">
                <a16:creationId xmlns:a16="http://schemas.microsoft.com/office/drawing/2014/main" id="{955B44A7-6452-A64E-50D8-9530E029225B}"/>
              </a:ext>
            </a:extLst>
          </p:cNvPr>
          <p:cNvSpPr>
            <a:spLocks noGrp="1"/>
          </p:cNvSpPr>
          <p:nvPr>
            <p:ph idx="1"/>
          </p:nvPr>
        </p:nvSpPr>
        <p:spPr>
          <a:xfrm>
            <a:off x="681039" y="1611313"/>
            <a:ext cx="7377111" cy="4975754"/>
          </a:xfrm>
        </p:spPr>
        <p:txBody>
          <a:bodyPr>
            <a:normAutofit fontScale="70000" lnSpcReduction="20000"/>
          </a:bodyPr>
          <a:lstStyle/>
          <a:p>
            <a:r>
              <a:rPr lang="en-US" dirty="0"/>
              <a:t>Don’t post anything you would not want everyone to see</a:t>
            </a:r>
          </a:p>
          <a:p>
            <a:pPr lvl="1"/>
            <a:r>
              <a:rPr lang="en-US" dirty="0"/>
              <a:t>Who can see what you post?</a:t>
            </a:r>
          </a:p>
          <a:p>
            <a:pPr lvl="1"/>
            <a:r>
              <a:rPr lang="en-US" dirty="0"/>
              <a:t>Check privacy settings</a:t>
            </a:r>
          </a:p>
          <a:p>
            <a:pPr lvl="1"/>
            <a:r>
              <a:rPr lang="en-US" dirty="0"/>
              <a:t>Never post when you are upset or distressed</a:t>
            </a:r>
          </a:p>
          <a:p>
            <a:r>
              <a:rPr lang="en-US" dirty="0"/>
              <a:t>Don’t ever respond to messages/links you do not trust</a:t>
            </a:r>
          </a:p>
          <a:p>
            <a:pPr lvl="1"/>
            <a:r>
              <a:rPr lang="en-US" dirty="0"/>
              <a:t>Especially those pretending to be from your bank</a:t>
            </a:r>
          </a:p>
          <a:p>
            <a:r>
              <a:rPr lang="en-US" dirty="0"/>
              <a:t>Don’t waste too much time on</a:t>
            </a:r>
          </a:p>
          <a:p>
            <a:pPr lvl="1"/>
            <a:r>
              <a:rPr lang="en-US" dirty="0"/>
              <a:t>Social media </a:t>
            </a:r>
          </a:p>
          <a:p>
            <a:pPr lvl="1"/>
            <a:r>
              <a:rPr lang="en-US" dirty="0"/>
              <a:t>Gaming online</a:t>
            </a:r>
          </a:p>
          <a:p>
            <a:pPr lvl="1"/>
            <a:r>
              <a:rPr lang="en-US" dirty="0"/>
              <a:t>Online gambling</a:t>
            </a:r>
          </a:p>
          <a:p>
            <a:pPr lvl="1"/>
            <a:r>
              <a:rPr lang="en-US" dirty="0"/>
              <a:t>Digital violence</a:t>
            </a:r>
          </a:p>
          <a:p>
            <a:r>
              <a:rPr lang="en-US" dirty="0"/>
              <a:t>Don’t waste money</a:t>
            </a:r>
          </a:p>
          <a:p>
            <a:pPr lvl="1"/>
            <a:r>
              <a:rPr lang="en-US" dirty="0"/>
              <a:t>As with TikTok gifting</a:t>
            </a:r>
          </a:p>
          <a:p>
            <a:r>
              <a:rPr lang="en-US" dirty="0"/>
              <a:t>Don’t take risks through using digital tech</a:t>
            </a:r>
          </a:p>
          <a:p>
            <a:pPr lvl="1"/>
            <a:r>
              <a:rPr lang="en-US" dirty="0"/>
              <a:t>As with crypto currency investments</a:t>
            </a:r>
          </a:p>
          <a:p>
            <a:r>
              <a:rPr lang="en-US" dirty="0"/>
              <a:t>Don’t respond to provocation if you suffer a “troll” attack</a:t>
            </a:r>
          </a:p>
          <a:p>
            <a:pPr lvl="1"/>
            <a:r>
              <a:rPr lang="en-US" dirty="0"/>
              <a:t>It will only make it worse</a:t>
            </a:r>
          </a:p>
          <a:p>
            <a:endParaRPr lang="en-US" dirty="0"/>
          </a:p>
        </p:txBody>
      </p:sp>
      <p:pic>
        <p:nvPicPr>
          <p:cNvPr id="7" name="Picture 6">
            <a:extLst>
              <a:ext uri="{FF2B5EF4-FFF2-40B4-BE49-F238E27FC236}">
                <a16:creationId xmlns:a16="http://schemas.microsoft.com/office/drawing/2014/main" id="{8FEAC8AD-0BB4-4B1D-C76C-4DB555B50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67722" y="1825625"/>
            <a:ext cx="2857500" cy="3810000"/>
          </a:xfrm>
          <a:prstGeom prst="rect">
            <a:avLst/>
          </a:prstGeom>
        </p:spPr>
      </p:pic>
      <p:sp>
        <p:nvSpPr>
          <p:cNvPr id="4" name="TextBox 3">
            <a:extLst>
              <a:ext uri="{FF2B5EF4-FFF2-40B4-BE49-F238E27FC236}">
                <a16:creationId xmlns:a16="http://schemas.microsoft.com/office/drawing/2014/main" id="{76829AD3-888B-48C5-CC25-990C171E7D99}"/>
              </a:ext>
            </a:extLst>
          </p:cNvPr>
          <p:cNvSpPr txBox="1"/>
          <p:nvPr/>
        </p:nvSpPr>
        <p:spPr>
          <a:xfrm>
            <a:off x="9337773" y="5722163"/>
            <a:ext cx="1361206" cy="276999"/>
          </a:xfrm>
          <a:prstGeom prst="rect">
            <a:avLst/>
          </a:prstGeom>
          <a:noFill/>
        </p:spPr>
        <p:txBody>
          <a:bodyPr wrap="none" rtlCol="0">
            <a:spAutoFit/>
          </a:bodyPr>
          <a:lstStyle/>
          <a:p>
            <a:r>
              <a:rPr lang="en-US" sz="1200" i="1" dirty="0"/>
              <a:t>Source: Tim Unwin</a:t>
            </a:r>
          </a:p>
        </p:txBody>
      </p:sp>
    </p:spTree>
    <p:extLst>
      <p:ext uri="{BB962C8B-B14F-4D97-AF65-F5344CB8AC3E}">
        <p14:creationId xmlns:p14="http://schemas.microsoft.com/office/powerpoint/2010/main" val="3910290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F567646A-BA14-B4A8-A89D-FB0F21FEC090}"/>
              </a:ext>
            </a:extLst>
          </p:cNvPr>
          <p:cNvSpPr>
            <a:spLocks noGrp="1"/>
          </p:cNvSpPr>
          <p:nvPr>
            <p:ph type="subTitle" idx="1"/>
          </p:nvPr>
        </p:nvSpPr>
        <p:spPr/>
        <p:txBody>
          <a:bodyPr/>
          <a:lstStyle/>
          <a:p>
            <a:endParaRPr lang="en-US"/>
          </a:p>
        </p:txBody>
      </p:sp>
      <p:sp>
        <p:nvSpPr>
          <p:cNvPr id="6" name="Title 3">
            <a:extLst>
              <a:ext uri="{FF2B5EF4-FFF2-40B4-BE49-F238E27FC236}">
                <a16:creationId xmlns:a16="http://schemas.microsoft.com/office/drawing/2014/main" id="{9E9C408A-E6A4-3D71-981E-FE884BF95A5D}"/>
              </a:ext>
            </a:extLst>
          </p:cNvPr>
          <p:cNvSpPr>
            <a:spLocks noGrp="1"/>
          </p:cNvSpPr>
          <p:nvPr>
            <p:ph type="ctrTitle"/>
          </p:nvPr>
        </p:nvSpPr>
        <p:spPr>
          <a:xfrm>
            <a:off x="2032000" y="1114426"/>
            <a:ext cx="10363200" cy="2387600"/>
          </a:xfrm>
        </p:spPr>
        <p:txBody>
          <a:bodyPr>
            <a:normAutofit/>
          </a:bodyPr>
          <a:lstStyle/>
          <a:p>
            <a:r>
              <a:rPr lang="en-US" sz="7200" dirty="0">
                <a:latin typeface="+mn-lt"/>
              </a:rPr>
              <a:t>Discussion</a:t>
            </a:r>
            <a:br>
              <a:rPr lang="en-US" sz="7200" dirty="0">
                <a:latin typeface="+mn-lt"/>
              </a:rPr>
            </a:br>
            <a:endParaRPr lang="en-US" sz="7200" dirty="0">
              <a:latin typeface="+mn-lt"/>
            </a:endParaRPr>
          </a:p>
        </p:txBody>
      </p:sp>
      <p:pic>
        <p:nvPicPr>
          <p:cNvPr id="7" name="Picture 2" descr="Discussion Images | Free Vectors, Stock Photos &amp; PSD">
            <a:extLst>
              <a:ext uri="{FF2B5EF4-FFF2-40B4-BE49-F238E27FC236}">
                <a16:creationId xmlns:a16="http://schemas.microsoft.com/office/drawing/2014/main" id="{AAD8F5DE-7B91-956B-E21D-0D7D264552F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807656" y="683260"/>
            <a:ext cx="3598799" cy="2359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422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DDF856-3DA4-41F3-EFAA-134C13B778CC}"/>
              </a:ext>
            </a:extLst>
          </p:cNvPr>
          <p:cNvSpPr>
            <a:spLocks noGrp="1"/>
          </p:cNvSpPr>
          <p:nvPr>
            <p:ph type="ctrTitle"/>
          </p:nvPr>
        </p:nvSpPr>
        <p:spPr>
          <a:xfrm>
            <a:off x="912628" y="390525"/>
            <a:ext cx="6159504" cy="2387600"/>
          </a:xfrm>
        </p:spPr>
        <p:txBody>
          <a:bodyPr>
            <a:normAutofit fontScale="90000"/>
          </a:bodyPr>
          <a:lstStyle/>
          <a:p>
            <a:r>
              <a:rPr lang="en-US" dirty="0">
                <a:latin typeface="+mn-lt"/>
              </a:rPr>
              <a:t>4. The secure use of digital technologies</a:t>
            </a:r>
          </a:p>
        </p:txBody>
      </p:sp>
      <p:sp>
        <p:nvSpPr>
          <p:cNvPr id="10" name="TextBox 9">
            <a:extLst>
              <a:ext uri="{FF2B5EF4-FFF2-40B4-BE49-F238E27FC236}">
                <a16:creationId xmlns:a16="http://schemas.microsoft.com/office/drawing/2014/main" id="{E874DF5A-4FCE-266A-C1D3-776BE6FEAE75}"/>
              </a:ext>
            </a:extLst>
          </p:cNvPr>
          <p:cNvSpPr txBox="1"/>
          <p:nvPr/>
        </p:nvSpPr>
        <p:spPr>
          <a:xfrm>
            <a:off x="8301244" y="5801770"/>
            <a:ext cx="3219557" cy="400110"/>
          </a:xfrm>
          <a:prstGeom prst="rect">
            <a:avLst/>
          </a:prstGeom>
          <a:noFill/>
        </p:spPr>
        <p:txBody>
          <a:bodyPr wrap="square" rtlCol="0">
            <a:spAutoFit/>
          </a:bodyPr>
          <a:lstStyle/>
          <a:p>
            <a:r>
              <a:rPr lang="en-US" sz="1000" dirty="0">
                <a:hlinkClick r:id="rId3"/>
              </a:rPr>
              <a:t>https://www.telegraph.co.uk/news/2018/11/06/chinese-surveillance-grows-stronger-technology-can-recognise/</a:t>
            </a:r>
            <a:r>
              <a:rPr lang="en-US" sz="1000" dirty="0"/>
              <a:t> </a:t>
            </a:r>
          </a:p>
        </p:txBody>
      </p:sp>
      <p:sp>
        <p:nvSpPr>
          <p:cNvPr id="11" name="Rectangle 10">
            <a:extLst>
              <a:ext uri="{FF2B5EF4-FFF2-40B4-BE49-F238E27FC236}">
                <a16:creationId xmlns:a16="http://schemas.microsoft.com/office/drawing/2014/main" id="{69B52147-D110-B742-7AC4-0C40DB3D9983}"/>
              </a:ext>
            </a:extLst>
          </p:cNvPr>
          <p:cNvSpPr/>
          <p:nvPr/>
        </p:nvSpPr>
        <p:spPr>
          <a:xfrm>
            <a:off x="7662441" y="6268014"/>
            <a:ext cx="5275061" cy="461665"/>
          </a:xfrm>
          <a:prstGeom prst="rect">
            <a:avLst/>
          </a:prstGeom>
        </p:spPr>
        <p:txBody>
          <a:bodyPr wrap="square">
            <a:spAutoFit/>
          </a:bodyPr>
          <a:lstStyle/>
          <a:p>
            <a:r>
              <a:rPr lang="en-US" sz="1200" dirty="0"/>
              <a:t>See also video at </a:t>
            </a:r>
            <a:r>
              <a:rPr lang="en-US" sz="1200" dirty="0">
                <a:hlinkClick r:id="rId4"/>
              </a:rPr>
              <a:t>https://www.facebook.com/scmp/videos/246038106344865/?t=34</a:t>
            </a:r>
            <a:endParaRPr lang="en-US" sz="1200" dirty="0"/>
          </a:p>
        </p:txBody>
      </p:sp>
      <p:pic>
        <p:nvPicPr>
          <p:cNvPr id="3" name="Picture 2" descr="Smart Cities World - AI and Machine Learning - AI expands capabilities of  surveillance and public safety tech">
            <a:extLst>
              <a:ext uri="{FF2B5EF4-FFF2-40B4-BE49-F238E27FC236}">
                <a16:creationId xmlns:a16="http://schemas.microsoft.com/office/drawing/2014/main" id="{9795365F-6C5C-FCA7-488E-9B94D779D2B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62441" y="128321"/>
            <a:ext cx="4370779" cy="29072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4FA8038-6097-AFCE-25C5-4D36D6BA20EC}"/>
              </a:ext>
            </a:extLst>
          </p:cNvPr>
          <p:cNvSpPr txBox="1"/>
          <p:nvPr/>
        </p:nvSpPr>
        <p:spPr>
          <a:xfrm>
            <a:off x="7861906" y="3085670"/>
            <a:ext cx="4437532" cy="400110"/>
          </a:xfrm>
          <a:prstGeom prst="rect">
            <a:avLst/>
          </a:prstGeom>
          <a:noFill/>
        </p:spPr>
        <p:txBody>
          <a:bodyPr wrap="square" rtlCol="0">
            <a:spAutoFit/>
          </a:bodyPr>
          <a:lstStyle/>
          <a:p>
            <a:r>
              <a:rPr lang="en-US" sz="1000" dirty="0">
                <a:hlinkClick r:id="rId6"/>
              </a:rPr>
              <a:t>https://www.smartcitiesworld.net/ai-and-machine-learning/ai-and-machine-learning/ai-expands-capabilities-of-surveillance-and-public-safety-tech</a:t>
            </a:r>
            <a:r>
              <a:rPr lang="en-US" sz="1000" dirty="0"/>
              <a:t> </a:t>
            </a:r>
          </a:p>
        </p:txBody>
      </p:sp>
      <p:sp>
        <p:nvSpPr>
          <p:cNvPr id="7" name="Subtitle 6">
            <a:extLst>
              <a:ext uri="{FF2B5EF4-FFF2-40B4-BE49-F238E27FC236}">
                <a16:creationId xmlns:a16="http://schemas.microsoft.com/office/drawing/2014/main" id="{0F8F09A9-AD8E-9766-F91E-DA5281778FF9}"/>
              </a:ext>
            </a:extLst>
          </p:cNvPr>
          <p:cNvSpPr txBox="1">
            <a:spLocks noGrp="1"/>
          </p:cNvSpPr>
          <p:nvPr>
            <p:ph type="subTitle" idx="1"/>
          </p:nvPr>
        </p:nvSpPr>
        <p:spPr>
          <a:xfrm>
            <a:off x="3581400" y="4079875"/>
            <a:ext cx="5025656" cy="978729"/>
          </a:xfrm>
          <a:prstGeom prst="rect">
            <a:avLst/>
          </a:prstGeom>
          <a:noFill/>
        </p:spPr>
        <p:txBody>
          <a:bodyPr wrap="square">
            <a:spAutoFit/>
          </a:bodyPr>
          <a:lstStyle/>
          <a:p>
            <a:pPr algn="ctr"/>
            <a:r>
              <a:rPr lang="en-US" sz="3200" i="1" dirty="0"/>
              <a:t>“Using digital tech securely and with privacy”</a:t>
            </a:r>
          </a:p>
        </p:txBody>
      </p:sp>
    </p:spTree>
    <p:extLst>
      <p:ext uri="{BB962C8B-B14F-4D97-AF65-F5344CB8AC3E}">
        <p14:creationId xmlns:p14="http://schemas.microsoft.com/office/powerpoint/2010/main" val="772608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secure use of digital tech – social </a:t>
            </a:r>
            <a:r>
              <a:rPr lang="en-US" dirty="0" err="1"/>
              <a:t>behaviours</a:t>
            </a:r>
            <a:endParaRPr lang="en-US" dirty="0"/>
          </a:p>
        </p:txBody>
      </p:sp>
      <p:sp>
        <p:nvSpPr>
          <p:cNvPr id="3" name="Content Placeholder 2">
            <a:extLst>
              <a:ext uri="{FF2B5EF4-FFF2-40B4-BE49-F238E27FC236}">
                <a16:creationId xmlns:a16="http://schemas.microsoft.com/office/drawing/2014/main" id="{955B44A7-6452-A64E-50D8-9530E029225B}"/>
              </a:ext>
            </a:extLst>
          </p:cNvPr>
          <p:cNvSpPr>
            <a:spLocks noGrp="1"/>
          </p:cNvSpPr>
          <p:nvPr>
            <p:ph idx="1"/>
          </p:nvPr>
        </p:nvSpPr>
        <p:spPr>
          <a:xfrm>
            <a:off x="838199" y="1663700"/>
            <a:ext cx="8793201" cy="4686299"/>
          </a:xfrm>
        </p:spPr>
        <p:txBody>
          <a:bodyPr>
            <a:normAutofit fontScale="92500" lnSpcReduction="20000"/>
          </a:bodyPr>
          <a:lstStyle/>
          <a:p>
            <a:r>
              <a:rPr lang="en-US" dirty="0"/>
              <a:t>Being private online</a:t>
            </a:r>
          </a:p>
          <a:p>
            <a:pPr lvl="1"/>
            <a:r>
              <a:rPr lang="en-US" dirty="0"/>
              <a:t>Remember that what you post on the Internet is there forever</a:t>
            </a:r>
          </a:p>
          <a:p>
            <a:pPr lvl="1"/>
            <a:r>
              <a:rPr lang="en-US" dirty="0"/>
              <a:t>Only post if you are sure that you and related others are happy with this</a:t>
            </a:r>
          </a:p>
          <a:p>
            <a:pPr lvl="1"/>
            <a:r>
              <a:rPr lang="en-US" dirty="0"/>
              <a:t>Never share your passwords with anyone</a:t>
            </a:r>
          </a:p>
          <a:p>
            <a:pPr lvl="2"/>
            <a:r>
              <a:rPr lang="en-US" dirty="0"/>
              <a:t>Don’t ever share a One-Time Password (OTP) with anyone</a:t>
            </a:r>
          </a:p>
          <a:p>
            <a:pPr lvl="1"/>
            <a:r>
              <a:rPr lang="en-US" dirty="0"/>
              <a:t>Whenever possible reject all cookies when visiting websites.</a:t>
            </a:r>
          </a:p>
          <a:p>
            <a:r>
              <a:rPr lang="en-US" dirty="0"/>
              <a:t>Secure and private from whom?</a:t>
            </a:r>
          </a:p>
          <a:p>
            <a:pPr lvl="1"/>
            <a:r>
              <a:rPr lang="en-US" dirty="0"/>
              <a:t>Governments</a:t>
            </a:r>
          </a:p>
          <a:p>
            <a:pPr lvl="2"/>
            <a:r>
              <a:rPr lang="en-US" dirty="0"/>
              <a:t>Remember mobile devices can be used for surveillance</a:t>
            </a:r>
          </a:p>
          <a:p>
            <a:pPr lvl="1"/>
            <a:r>
              <a:rPr lang="en-US" dirty="0"/>
              <a:t>Companies</a:t>
            </a:r>
          </a:p>
          <a:p>
            <a:pPr lvl="2"/>
            <a:r>
              <a:rPr lang="en-US" dirty="0"/>
              <a:t>Remember that most social media companies make their money from the data you give them for free!</a:t>
            </a:r>
          </a:p>
          <a:p>
            <a:pPr lvl="1"/>
            <a:r>
              <a:rPr lang="en-US" dirty="0"/>
              <a:t>Other people</a:t>
            </a:r>
          </a:p>
          <a:p>
            <a:pPr lvl="2"/>
            <a:r>
              <a:rPr lang="en-US" dirty="0"/>
              <a:t>Some are eager to exploit you through digital tech</a:t>
            </a:r>
          </a:p>
          <a:p>
            <a:pPr lvl="1"/>
            <a:endParaRPr lang="en-US" dirty="0"/>
          </a:p>
        </p:txBody>
      </p:sp>
      <p:sp>
        <p:nvSpPr>
          <p:cNvPr id="5" name="TextBox 4">
            <a:extLst>
              <a:ext uri="{FF2B5EF4-FFF2-40B4-BE49-F238E27FC236}">
                <a16:creationId xmlns:a16="http://schemas.microsoft.com/office/drawing/2014/main" id="{46DAA1A0-A60A-7861-DCA6-84B8B3BD23D5}"/>
              </a:ext>
            </a:extLst>
          </p:cNvPr>
          <p:cNvSpPr txBox="1"/>
          <p:nvPr/>
        </p:nvSpPr>
        <p:spPr>
          <a:xfrm>
            <a:off x="10144968" y="5706898"/>
            <a:ext cx="1361206" cy="276999"/>
          </a:xfrm>
          <a:prstGeom prst="rect">
            <a:avLst/>
          </a:prstGeom>
          <a:noFill/>
        </p:spPr>
        <p:txBody>
          <a:bodyPr wrap="none" rtlCol="0">
            <a:spAutoFit/>
          </a:bodyPr>
          <a:lstStyle/>
          <a:p>
            <a:r>
              <a:rPr lang="en-US" sz="1200" i="1" dirty="0"/>
              <a:t>Source: Tim Unwin</a:t>
            </a:r>
          </a:p>
        </p:txBody>
      </p:sp>
      <p:pic>
        <p:nvPicPr>
          <p:cNvPr id="6" name="Picture 5">
            <a:extLst>
              <a:ext uri="{FF2B5EF4-FFF2-40B4-BE49-F238E27FC236}">
                <a16:creationId xmlns:a16="http://schemas.microsoft.com/office/drawing/2014/main" id="{2CC7BA0E-7C10-9448-8D12-90BDC32416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31401" y="1986455"/>
            <a:ext cx="2166478" cy="3578772"/>
          </a:xfrm>
          <a:prstGeom prst="rect">
            <a:avLst/>
          </a:prstGeom>
        </p:spPr>
      </p:pic>
    </p:spTree>
    <p:extLst>
      <p:ext uri="{BB962C8B-B14F-4D97-AF65-F5344CB8AC3E}">
        <p14:creationId xmlns:p14="http://schemas.microsoft.com/office/powerpoint/2010/main" val="3155987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1388-BC7D-0611-6A78-DB32AF2AB042}"/>
              </a:ext>
            </a:extLst>
          </p:cNvPr>
          <p:cNvSpPr>
            <a:spLocks noGrp="1"/>
          </p:cNvSpPr>
          <p:nvPr>
            <p:ph type="title"/>
          </p:nvPr>
        </p:nvSpPr>
        <p:spPr/>
        <p:txBody>
          <a:bodyPr/>
          <a:lstStyle/>
          <a:p>
            <a:r>
              <a:rPr lang="en-US" dirty="0"/>
              <a:t>Key elements to secure use of digital tech: practical matters</a:t>
            </a:r>
          </a:p>
        </p:txBody>
      </p:sp>
      <p:sp>
        <p:nvSpPr>
          <p:cNvPr id="3" name="Content Placeholder 2">
            <a:extLst>
              <a:ext uri="{FF2B5EF4-FFF2-40B4-BE49-F238E27FC236}">
                <a16:creationId xmlns:a16="http://schemas.microsoft.com/office/drawing/2014/main" id="{955B44A7-6452-A64E-50D8-9530E029225B}"/>
              </a:ext>
            </a:extLst>
          </p:cNvPr>
          <p:cNvSpPr>
            <a:spLocks noGrp="1"/>
          </p:cNvSpPr>
          <p:nvPr>
            <p:ph idx="1"/>
          </p:nvPr>
        </p:nvSpPr>
        <p:spPr>
          <a:xfrm>
            <a:off x="838199" y="1825625"/>
            <a:ext cx="6721929" cy="4656818"/>
          </a:xfrm>
        </p:spPr>
        <p:txBody>
          <a:bodyPr>
            <a:normAutofit fontScale="92500"/>
          </a:bodyPr>
          <a:lstStyle/>
          <a:p>
            <a:r>
              <a:rPr lang="en-GB" dirty="0"/>
              <a:t>Keep your software as up-to-date as possible</a:t>
            </a:r>
          </a:p>
          <a:p>
            <a:pPr lvl="1"/>
            <a:r>
              <a:rPr lang="en-GB" dirty="0"/>
              <a:t>The latest versions of apps usually improve security</a:t>
            </a:r>
          </a:p>
          <a:p>
            <a:r>
              <a:rPr lang="en-GB" dirty="0"/>
              <a:t>Turn off as many cookies (permissions) as possible</a:t>
            </a:r>
          </a:p>
          <a:p>
            <a:pPr lvl="1"/>
            <a:r>
              <a:rPr lang="en-GB" dirty="0"/>
              <a:t>Only accept necessary cookies (or reject all)</a:t>
            </a:r>
          </a:p>
          <a:p>
            <a:pPr lvl="1"/>
            <a:r>
              <a:rPr lang="en-GB" dirty="0"/>
              <a:t>So you don’t share all you do online with organisations that you don’t want to</a:t>
            </a:r>
          </a:p>
          <a:p>
            <a:r>
              <a:rPr lang="en-GB" dirty="0"/>
              <a:t>Thing about using free Virtual Private Networks (VPNs) to access the Internet</a:t>
            </a:r>
          </a:p>
          <a:p>
            <a:pPr lvl="1"/>
            <a:r>
              <a:rPr lang="en-GB" dirty="0"/>
              <a:t>These help to hide a user’s digital location and identity and makes them anonymous</a:t>
            </a:r>
          </a:p>
        </p:txBody>
      </p:sp>
      <p:sp>
        <p:nvSpPr>
          <p:cNvPr id="6" name="TextBox 5">
            <a:extLst>
              <a:ext uri="{FF2B5EF4-FFF2-40B4-BE49-F238E27FC236}">
                <a16:creationId xmlns:a16="http://schemas.microsoft.com/office/drawing/2014/main" id="{6BE66AF2-76AE-C536-B2E8-D98C66D39F32}"/>
              </a:ext>
            </a:extLst>
          </p:cNvPr>
          <p:cNvSpPr txBox="1"/>
          <p:nvPr/>
        </p:nvSpPr>
        <p:spPr>
          <a:xfrm>
            <a:off x="9544893" y="5710235"/>
            <a:ext cx="1361206" cy="276999"/>
          </a:xfrm>
          <a:prstGeom prst="rect">
            <a:avLst/>
          </a:prstGeom>
          <a:noFill/>
        </p:spPr>
        <p:txBody>
          <a:bodyPr wrap="none" rtlCol="0">
            <a:spAutoFit/>
          </a:bodyPr>
          <a:lstStyle/>
          <a:p>
            <a:r>
              <a:rPr lang="en-US" sz="1200" i="1" dirty="0"/>
              <a:t>Source: Tim Unwin</a:t>
            </a:r>
          </a:p>
        </p:txBody>
      </p:sp>
      <p:pic>
        <p:nvPicPr>
          <p:cNvPr id="7" name="Picture 6">
            <a:extLst>
              <a:ext uri="{FF2B5EF4-FFF2-40B4-BE49-F238E27FC236}">
                <a16:creationId xmlns:a16="http://schemas.microsoft.com/office/drawing/2014/main" id="{8510A738-267A-0E53-A319-297351BDBD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39162" y="1825625"/>
            <a:ext cx="3190876" cy="3801476"/>
          </a:xfrm>
          <a:prstGeom prst="rect">
            <a:avLst/>
          </a:prstGeom>
        </p:spPr>
      </p:pic>
    </p:spTree>
    <p:extLst>
      <p:ext uri="{BB962C8B-B14F-4D97-AF65-F5344CB8AC3E}">
        <p14:creationId xmlns:p14="http://schemas.microsoft.com/office/powerpoint/2010/main" val="1478914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F567646A-BA14-B4A8-A89D-FB0F21FEC090}"/>
              </a:ext>
            </a:extLst>
          </p:cNvPr>
          <p:cNvSpPr>
            <a:spLocks noGrp="1"/>
          </p:cNvSpPr>
          <p:nvPr>
            <p:ph type="subTitle" idx="1"/>
          </p:nvPr>
        </p:nvSpPr>
        <p:spPr/>
        <p:txBody>
          <a:bodyPr/>
          <a:lstStyle/>
          <a:p>
            <a:endParaRPr lang="en-US"/>
          </a:p>
        </p:txBody>
      </p:sp>
      <p:sp>
        <p:nvSpPr>
          <p:cNvPr id="6" name="Title 3">
            <a:extLst>
              <a:ext uri="{FF2B5EF4-FFF2-40B4-BE49-F238E27FC236}">
                <a16:creationId xmlns:a16="http://schemas.microsoft.com/office/drawing/2014/main" id="{091F424C-FCA5-C1D5-507E-F184F8188DC6}"/>
              </a:ext>
            </a:extLst>
          </p:cNvPr>
          <p:cNvSpPr>
            <a:spLocks noGrp="1"/>
          </p:cNvSpPr>
          <p:nvPr>
            <p:ph type="ctrTitle"/>
          </p:nvPr>
        </p:nvSpPr>
        <p:spPr>
          <a:xfrm>
            <a:off x="2032000" y="1114426"/>
            <a:ext cx="10363200" cy="2387600"/>
          </a:xfrm>
        </p:spPr>
        <p:txBody>
          <a:bodyPr>
            <a:normAutofit/>
          </a:bodyPr>
          <a:lstStyle/>
          <a:p>
            <a:r>
              <a:rPr lang="en-US" sz="7200" dirty="0">
                <a:latin typeface="+mn-lt"/>
              </a:rPr>
              <a:t>Discussion</a:t>
            </a:r>
            <a:br>
              <a:rPr lang="en-US" sz="7200" dirty="0">
                <a:latin typeface="+mn-lt"/>
              </a:rPr>
            </a:br>
            <a:endParaRPr lang="en-US" sz="7200" dirty="0">
              <a:latin typeface="+mn-lt"/>
            </a:endParaRPr>
          </a:p>
        </p:txBody>
      </p:sp>
      <p:pic>
        <p:nvPicPr>
          <p:cNvPr id="7" name="Picture 2" descr="Discussion Images | Free Vectors, Stock Photos &amp; PSD">
            <a:extLst>
              <a:ext uri="{FF2B5EF4-FFF2-40B4-BE49-F238E27FC236}">
                <a16:creationId xmlns:a16="http://schemas.microsoft.com/office/drawing/2014/main" id="{998223E5-8EC2-E349-D10D-958E3E31466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807656" y="683260"/>
            <a:ext cx="3598799" cy="2359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849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EAB329-231E-F5E8-A16D-B40005EB298D}"/>
              </a:ext>
            </a:extLst>
          </p:cNvPr>
          <p:cNvSpPr>
            <a:spLocks noGrp="1"/>
          </p:cNvSpPr>
          <p:nvPr>
            <p:ph type="ctrTitle"/>
          </p:nvPr>
        </p:nvSpPr>
        <p:spPr>
          <a:xfrm>
            <a:off x="628650" y="808686"/>
            <a:ext cx="6300788" cy="2387600"/>
          </a:xfrm>
        </p:spPr>
        <p:txBody>
          <a:bodyPr>
            <a:normAutofit fontScale="90000"/>
          </a:bodyPr>
          <a:lstStyle/>
          <a:p>
            <a:r>
              <a:rPr lang="en-US" dirty="0">
                <a:latin typeface="+mn-lt"/>
              </a:rPr>
              <a:t>Conclusions: think about  </a:t>
            </a:r>
            <a:br>
              <a:rPr lang="en-US" dirty="0">
                <a:latin typeface="+mn-lt"/>
              </a:rPr>
            </a:br>
            <a:endParaRPr lang="en-US" dirty="0">
              <a:latin typeface="+mn-lt"/>
            </a:endParaRPr>
          </a:p>
        </p:txBody>
      </p:sp>
      <p:sp>
        <p:nvSpPr>
          <p:cNvPr id="5" name="Subtitle 4">
            <a:extLst>
              <a:ext uri="{FF2B5EF4-FFF2-40B4-BE49-F238E27FC236}">
                <a16:creationId xmlns:a16="http://schemas.microsoft.com/office/drawing/2014/main" id="{E4877EBA-C1F1-86C6-31DD-C41F0489327A}"/>
              </a:ext>
            </a:extLst>
          </p:cNvPr>
          <p:cNvSpPr>
            <a:spLocks noGrp="1"/>
          </p:cNvSpPr>
          <p:nvPr>
            <p:ph type="subTitle" idx="1"/>
          </p:nvPr>
        </p:nvSpPr>
        <p:spPr>
          <a:xfrm>
            <a:off x="3756212" y="3918510"/>
            <a:ext cx="5025656" cy="1655762"/>
          </a:xfrm>
        </p:spPr>
        <p:txBody>
          <a:bodyPr>
            <a:noAutofit/>
          </a:bodyPr>
          <a:lstStyle/>
          <a:p>
            <a:pPr marL="342900" indent="-342900" algn="l">
              <a:buFont typeface="Arial" panose="020B0604020202020204" pitchFamily="34" charset="0"/>
              <a:buChar char="•"/>
            </a:pPr>
            <a:r>
              <a:rPr lang="en-US" sz="4000" b="1" dirty="0">
                <a:latin typeface="+mn-lt"/>
              </a:rPr>
              <a:t>is it safe? </a:t>
            </a:r>
          </a:p>
          <a:p>
            <a:pPr marL="342900" indent="-342900" algn="l">
              <a:buFont typeface="Arial" panose="020B0604020202020204" pitchFamily="34" charset="0"/>
              <a:buChar char="•"/>
            </a:pPr>
            <a:r>
              <a:rPr lang="en-US" sz="4000" b="1" dirty="0">
                <a:latin typeface="+mn-lt"/>
              </a:rPr>
              <a:t>is it wise? </a:t>
            </a:r>
          </a:p>
          <a:p>
            <a:pPr marL="342900" indent="-342900" algn="l">
              <a:buFont typeface="Arial" panose="020B0604020202020204" pitchFamily="34" charset="0"/>
              <a:buChar char="•"/>
            </a:pPr>
            <a:r>
              <a:rPr lang="en-US" sz="4000" b="1" dirty="0">
                <a:latin typeface="+mn-lt"/>
              </a:rPr>
              <a:t>is it secure?</a:t>
            </a:r>
            <a:endParaRPr lang="en-US" sz="4000" b="1" dirty="0"/>
          </a:p>
        </p:txBody>
      </p:sp>
      <p:pic>
        <p:nvPicPr>
          <p:cNvPr id="3" name="Picture 2">
            <a:extLst>
              <a:ext uri="{FF2B5EF4-FFF2-40B4-BE49-F238E27FC236}">
                <a16:creationId xmlns:a16="http://schemas.microsoft.com/office/drawing/2014/main" id="{36DE9920-C5C8-F181-0AA9-DA3CC35067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17165" y="329784"/>
            <a:ext cx="4060435" cy="2874788"/>
          </a:xfrm>
          <a:prstGeom prst="rect">
            <a:avLst/>
          </a:prstGeom>
        </p:spPr>
      </p:pic>
      <p:sp>
        <p:nvSpPr>
          <p:cNvPr id="2" name="TextBox 1">
            <a:extLst>
              <a:ext uri="{FF2B5EF4-FFF2-40B4-BE49-F238E27FC236}">
                <a16:creationId xmlns:a16="http://schemas.microsoft.com/office/drawing/2014/main" id="{58E26DF2-F1DC-1ECB-C516-5DA8BC51531B}"/>
              </a:ext>
            </a:extLst>
          </p:cNvPr>
          <p:cNvSpPr txBox="1"/>
          <p:nvPr/>
        </p:nvSpPr>
        <p:spPr>
          <a:xfrm>
            <a:off x="8566779" y="3196286"/>
            <a:ext cx="1361206" cy="276999"/>
          </a:xfrm>
          <a:prstGeom prst="rect">
            <a:avLst/>
          </a:prstGeom>
          <a:noFill/>
        </p:spPr>
        <p:txBody>
          <a:bodyPr wrap="none" rtlCol="0">
            <a:spAutoFit/>
          </a:bodyPr>
          <a:lstStyle/>
          <a:p>
            <a:r>
              <a:rPr lang="en-US" sz="1200" i="1" dirty="0"/>
              <a:t>Source: Tim Unwin</a:t>
            </a:r>
          </a:p>
        </p:txBody>
      </p:sp>
    </p:spTree>
    <p:extLst>
      <p:ext uri="{BB962C8B-B14F-4D97-AF65-F5344CB8AC3E}">
        <p14:creationId xmlns:p14="http://schemas.microsoft.com/office/powerpoint/2010/main" val="287654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F3C6-070E-FC0E-76D9-0716CAD8A78B}"/>
              </a:ext>
            </a:extLst>
          </p:cNvPr>
          <p:cNvSpPr>
            <a:spLocks noGrp="1"/>
          </p:cNvSpPr>
          <p:nvPr>
            <p:ph type="title"/>
          </p:nvPr>
        </p:nvSpPr>
        <p:spPr/>
        <p:txBody>
          <a:bodyPr/>
          <a:lstStyle/>
          <a:p>
            <a:r>
              <a:rPr lang="en-US" dirty="0"/>
              <a:t>Final reminders: being safe, wise and secure</a:t>
            </a:r>
          </a:p>
        </p:txBody>
      </p:sp>
      <p:sp>
        <p:nvSpPr>
          <p:cNvPr id="8" name="Text Placeholder 7">
            <a:extLst>
              <a:ext uri="{FF2B5EF4-FFF2-40B4-BE49-F238E27FC236}">
                <a16:creationId xmlns:a16="http://schemas.microsoft.com/office/drawing/2014/main" id="{7F12C141-9048-AB41-262A-3FE3631D016F}"/>
              </a:ext>
            </a:extLst>
          </p:cNvPr>
          <p:cNvSpPr txBox="1">
            <a:spLocks/>
          </p:cNvSpPr>
          <p:nvPr/>
        </p:nvSpPr>
        <p:spPr>
          <a:xfrm>
            <a:off x="839789" y="1681163"/>
            <a:ext cx="5157787" cy="547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What to do</a:t>
            </a:r>
          </a:p>
        </p:txBody>
      </p:sp>
      <p:sp>
        <p:nvSpPr>
          <p:cNvPr id="9" name="Content Placeholder 8">
            <a:extLst>
              <a:ext uri="{FF2B5EF4-FFF2-40B4-BE49-F238E27FC236}">
                <a16:creationId xmlns:a16="http://schemas.microsoft.com/office/drawing/2014/main" id="{8D92A138-C658-6F7E-C016-2D8F3D2AFE5B}"/>
              </a:ext>
            </a:extLst>
          </p:cNvPr>
          <p:cNvSpPr txBox="1">
            <a:spLocks/>
          </p:cNvSpPr>
          <p:nvPr/>
        </p:nvSpPr>
        <p:spPr>
          <a:xfrm>
            <a:off x="839789" y="2228850"/>
            <a:ext cx="5157787"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Learn about how to use your digital tech</a:t>
            </a:r>
          </a:p>
          <a:p>
            <a:r>
              <a:rPr lang="en-US" sz="2400" dirty="0"/>
              <a:t>Create robust passwords</a:t>
            </a:r>
          </a:p>
          <a:p>
            <a:r>
              <a:rPr lang="en-US" sz="2400" dirty="0"/>
              <a:t>Use multi-factor authentication</a:t>
            </a:r>
          </a:p>
          <a:p>
            <a:r>
              <a:rPr lang="en-US" sz="2400" dirty="0"/>
              <a:t>Regularly update your apps and operating systems</a:t>
            </a:r>
          </a:p>
          <a:p>
            <a:r>
              <a:rPr lang="en-US" sz="2400" dirty="0"/>
              <a:t>Be thoughtful and polite on social media</a:t>
            </a:r>
          </a:p>
          <a:p>
            <a:r>
              <a:rPr lang="en-US" sz="2400" dirty="0"/>
              <a:t>Take time away from digital tech</a:t>
            </a:r>
          </a:p>
        </p:txBody>
      </p:sp>
      <p:sp>
        <p:nvSpPr>
          <p:cNvPr id="10" name="Text Placeholder 9">
            <a:extLst>
              <a:ext uri="{FF2B5EF4-FFF2-40B4-BE49-F238E27FC236}">
                <a16:creationId xmlns:a16="http://schemas.microsoft.com/office/drawing/2014/main" id="{7D615A48-5985-48BA-095C-81BB82C4DF10}"/>
              </a:ext>
            </a:extLst>
          </p:cNvPr>
          <p:cNvSpPr txBox="1">
            <a:spLocks/>
          </p:cNvSpPr>
          <p:nvPr/>
        </p:nvSpPr>
        <p:spPr>
          <a:xfrm>
            <a:off x="6172201" y="1681163"/>
            <a:ext cx="5183188" cy="5476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What not to do</a:t>
            </a:r>
          </a:p>
        </p:txBody>
      </p:sp>
      <p:sp>
        <p:nvSpPr>
          <p:cNvPr id="11" name="Content Placeholder 10">
            <a:extLst>
              <a:ext uri="{FF2B5EF4-FFF2-40B4-BE49-F238E27FC236}">
                <a16:creationId xmlns:a16="http://schemas.microsoft.com/office/drawing/2014/main" id="{0A0F9C97-842D-ABE8-C961-86ABBA159542}"/>
              </a:ext>
            </a:extLst>
          </p:cNvPr>
          <p:cNvSpPr txBox="1">
            <a:spLocks/>
          </p:cNvSpPr>
          <p:nvPr/>
        </p:nvSpPr>
        <p:spPr>
          <a:xfrm>
            <a:off x="6172201" y="2228850"/>
            <a:ext cx="5183188"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Don’t share your passwords</a:t>
            </a:r>
          </a:p>
          <a:p>
            <a:r>
              <a:rPr lang="en-US" sz="2400" dirty="0"/>
              <a:t>Don’t become addicted to digital tech</a:t>
            </a:r>
          </a:p>
          <a:p>
            <a:r>
              <a:rPr lang="en-US" sz="2400" dirty="0"/>
              <a:t>Don’t respond to messages you do not trust</a:t>
            </a:r>
          </a:p>
          <a:p>
            <a:r>
              <a:rPr lang="en-US" sz="2400" dirty="0"/>
              <a:t>Don’t waste money you can’t afford on digital tech and social media</a:t>
            </a:r>
          </a:p>
          <a:p>
            <a:r>
              <a:rPr lang="en-US" sz="2400" dirty="0"/>
              <a:t>Don’t send money or documents online to someone you don’t know</a:t>
            </a:r>
          </a:p>
          <a:p>
            <a:r>
              <a:rPr lang="en-US" sz="2400" dirty="0"/>
              <a:t>Don’t share anything online you would not want everyone to see</a:t>
            </a:r>
          </a:p>
        </p:txBody>
      </p:sp>
      <p:pic>
        <p:nvPicPr>
          <p:cNvPr id="2050" name="Picture 2">
            <a:hlinkClick r:id="rId2"/>
            <a:extLst>
              <a:ext uri="{FF2B5EF4-FFF2-40B4-BE49-F238E27FC236}">
                <a16:creationId xmlns:a16="http://schemas.microsoft.com/office/drawing/2014/main" id="{50280EB5-AEE6-0793-19C3-55A8A609A72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7313" y="1620043"/>
            <a:ext cx="608806" cy="60880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hlinkClick r:id="rId4"/>
            <a:extLst>
              <a:ext uri="{FF2B5EF4-FFF2-40B4-BE49-F238E27FC236}">
                <a16:creationId xmlns:a16="http://schemas.microsoft.com/office/drawing/2014/main" id="{48C4938E-C0CB-FC95-4984-4519846EE6E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27269" y="1571626"/>
            <a:ext cx="608806" cy="608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275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D4B90C-A843-19C8-469D-F8F325667B64}"/>
              </a:ext>
            </a:extLst>
          </p:cNvPr>
          <p:cNvSpPr>
            <a:spLocks noGrp="1"/>
          </p:cNvSpPr>
          <p:nvPr>
            <p:ph type="ctrTitle"/>
          </p:nvPr>
        </p:nvSpPr>
        <p:spPr>
          <a:xfrm>
            <a:off x="914400" y="486743"/>
            <a:ext cx="5181600" cy="2387600"/>
          </a:xfrm>
        </p:spPr>
        <p:txBody>
          <a:bodyPr>
            <a:normAutofit fontScale="90000"/>
          </a:bodyPr>
          <a:lstStyle/>
          <a:p>
            <a:r>
              <a:rPr lang="en-US" dirty="0">
                <a:latin typeface="+mn-lt"/>
              </a:rPr>
              <a:t>Origins of this training resource (2022-23)</a:t>
            </a:r>
          </a:p>
        </p:txBody>
      </p:sp>
      <p:sp>
        <p:nvSpPr>
          <p:cNvPr id="5" name="Subtitle 4">
            <a:extLst>
              <a:ext uri="{FF2B5EF4-FFF2-40B4-BE49-F238E27FC236}">
                <a16:creationId xmlns:a16="http://schemas.microsoft.com/office/drawing/2014/main" id="{FE58DB1C-19CE-2015-F1E9-39C145564D87}"/>
              </a:ext>
            </a:extLst>
          </p:cNvPr>
          <p:cNvSpPr>
            <a:spLocks noGrp="1"/>
          </p:cNvSpPr>
          <p:nvPr>
            <p:ph type="subTitle" idx="1"/>
          </p:nvPr>
        </p:nvSpPr>
        <p:spPr>
          <a:xfrm>
            <a:off x="3505200" y="3983658"/>
            <a:ext cx="5025656" cy="2042145"/>
          </a:xfrm>
        </p:spPr>
        <p:txBody>
          <a:bodyPr>
            <a:normAutofit fontScale="77500" lnSpcReduction="20000"/>
          </a:bodyPr>
          <a:lstStyle/>
          <a:p>
            <a:r>
              <a:rPr lang="en-US" sz="3200" dirty="0"/>
              <a:t>Developed collaboratively with </a:t>
            </a:r>
            <a:r>
              <a:rPr lang="en-US" sz="3200" dirty="0" err="1"/>
              <a:t>AuraEd</a:t>
            </a:r>
            <a:r>
              <a:rPr lang="en-US" sz="3200" dirty="0"/>
              <a:t>, </a:t>
            </a:r>
            <a:r>
              <a:rPr lang="en-US" sz="3200" dirty="0" err="1"/>
              <a:t>Hamropatro</a:t>
            </a:r>
            <a:r>
              <a:rPr lang="en-US" sz="3200" dirty="0"/>
              <a:t>, </a:t>
            </a:r>
            <a:r>
              <a:rPr lang="en-US" sz="3200" dirty="0" err="1"/>
              <a:t>Helvetas</a:t>
            </a:r>
            <a:r>
              <a:rPr lang="en-US" sz="3200" dirty="0"/>
              <a:t> SaMi, NNSM, </a:t>
            </a:r>
            <a:r>
              <a:rPr lang="en-US" sz="3200" dirty="0" err="1"/>
              <a:t>Pourakhi</a:t>
            </a:r>
            <a:r>
              <a:rPr lang="en-US" sz="3200" dirty="0"/>
              <a:t>, PNCC, NIC, NISER, </a:t>
            </a:r>
            <a:r>
              <a:rPr lang="en-US" sz="3200" b="0" strike="noStrike" spc="-1" dirty="0">
                <a:solidFill>
                  <a:srgbClr val="000000"/>
                </a:solidFill>
                <a:latin typeface="Calibri"/>
                <a:ea typeface="DejaVu Sans"/>
              </a:rPr>
              <a:t>UNESCO Office in Kathmandu, </a:t>
            </a:r>
            <a:r>
              <a:rPr lang="en-US" sz="3200" dirty="0" err="1"/>
              <a:t>Ujyaalo</a:t>
            </a:r>
            <a:r>
              <a:rPr lang="en-US" sz="3200" dirty="0"/>
              <a:t>, Gandaki University, MRC Pokhara, and NEST Pokhara</a:t>
            </a:r>
          </a:p>
        </p:txBody>
      </p:sp>
      <p:pic>
        <p:nvPicPr>
          <p:cNvPr id="2" name="Picture 1">
            <a:extLst>
              <a:ext uri="{FF2B5EF4-FFF2-40B4-BE49-F238E27FC236}">
                <a16:creationId xmlns:a16="http://schemas.microsoft.com/office/drawing/2014/main" id="{6CF46280-C3AF-7ADB-DDD7-1B35221967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8448" y="274320"/>
            <a:ext cx="4865391" cy="3048000"/>
          </a:xfrm>
          <a:prstGeom prst="rect">
            <a:avLst/>
          </a:prstGeom>
        </p:spPr>
      </p:pic>
    </p:spTree>
    <p:extLst>
      <p:ext uri="{BB962C8B-B14F-4D97-AF65-F5344CB8AC3E}">
        <p14:creationId xmlns:p14="http://schemas.microsoft.com/office/powerpoint/2010/main" val="3231786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C5A8-8101-2F7E-AAF2-0DCB9229D871}"/>
              </a:ext>
            </a:extLst>
          </p:cNvPr>
          <p:cNvSpPr>
            <a:spLocks noGrp="1"/>
          </p:cNvSpPr>
          <p:nvPr>
            <p:ph type="title"/>
          </p:nvPr>
        </p:nvSpPr>
        <p:spPr>
          <a:xfrm>
            <a:off x="838201" y="2165565"/>
            <a:ext cx="10515600" cy="1409700"/>
          </a:xfrm>
        </p:spPr>
        <p:txBody>
          <a:bodyPr>
            <a:normAutofit fontScale="90000"/>
          </a:bodyPr>
          <a:lstStyle/>
          <a:p>
            <a:pPr algn="ctr"/>
            <a:r>
              <a:rPr lang="en-US" b="1" dirty="0">
                <a:latin typeface="+mn-lt"/>
              </a:rPr>
              <a:t>Funded by UKRI GCRF as part of the MIDEQ Hub (2019—2024)</a:t>
            </a:r>
            <a:br>
              <a:rPr lang="en-US" b="1" dirty="0">
                <a:latin typeface="+mn-lt"/>
              </a:rPr>
            </a:br>
            <a:br>
              <a:rPr lang="en-US" b="1" dirty="0">
                <a:latin typeface="+mn-lt"/>
              </a:rPr>
            </a:br>
            <a:r>
              <a:rPr lang="en-US" b="1" dirty="0">
                <a:latin typeface="+mn-lt"/>
              </a:rPr>
              <a:t>Together with partner</a:t>
            </a:r>
          </a:p>
        </p:txBody>
      </p:sp>
      <p:pic>
        <p:nvPicPr>
          <p:cNvPr id="1026" name="Picture 2" descr="Triple logo 2021">
            <a:extLst>
              <a:ext uri="{FF2B5EF4-FFF2-40B4-BE49-F238E27FC236}">
                <a16:creationId xmlns:a16="http://schemas.microsoft.com/office/drawing/2014/main" id="{882102E2-8A16-A2EA-CD36-DA3401A281F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57401" y="4692435"/>
            <a:ext cx="80645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585FA44C-6760-4CDB-A8A1-2B0BDD81D65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59300" y="3575265"/>
            <a:ext cx="2641600" cy="104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211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34D4873-D5F6-365C-100D-BE6A84656C6A}"/>
              </a:ext>
            </a:extLst>
          </p:cNvPr>
          <p:cNvSpPr>
            <a:spLocks noChangeArrowheads="1"/>
          </p:cNvSpPr>
          <p:nvPr/>
        </p:nvSpPr>
        <p:spPr bwMode="auto">
          <a:xfrm>
            <a:off x="261257" y="2044699"/>
            <a:ext cx="7928428" cy="2090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47CA682F-DD82-78E6-BB3B-91B4EB195861}"/>
              </a:ext>
            </a:extLst>
          </p:cNvPr>
          <p:cNvSpPr>
            <a:spLocks noChangeArrowheads="1"/>
          </p:cNvSpPr>
          <p:nvPr/>
        </p:nvSpPr>
        <p:spPr bwMode="auto">
          <a:xfrm>
            <a:off x="1763486" y="3182813"/>
            <a:ext cx="7928428"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This work is licensed under a Creative Commons – Attribution-</a:t>
            </a:r>
            <a:r>
              <a:rPr lang="en-US" altLang="en-US" sz="2000" i="1" dirty="0" err="1">
                <a:latin typeface="Arial" panose="020B0604020202020204" pitchFamily="34" charset="0"/>
                <a:ea typeface="Times New Roman" panose="02020603050405020304" pitchFamily="18" charset="0"/>
                <a:cs typeface="Arial" panose="020B0604020202020204" pitchFamily="34" charset="0"/>
              </a:rPr>
              <a:t>S</a:t>
            </a:r>
            <a:r>
              <a:rPr kumimoji="0" lang="en-US" altLang="en-US"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hareAlike</a:t>
            </a:r>
            <a:r>
              <a:rPr kumimoji="0" lang="en-US" altLang="en-US"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4.0 International License</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GB" sz="1800" b="1" u="sng" dirty="0">
                <a:solidFill>
                  <a:srgbClr val="0563C1"/>
                </a:solidFill>
                <a:effectLst/>
                <a:latin typeface="Arial" panose="020B0604020202020204" pitchFamily="34" charset="0"/>
                <a:ea typeface="Times New Roman" panose="02020603050405020304" pitchFamily="18" charset="0"/>
                <a:cs typeface="Arial" panose="020B0604020202020204" pitchFamily="34" charset="0"/>
                <a:hlinkClick r:id="rId3"/>
              </a:rPr>
              <a:t>Creative Commons CC BY-SA 4.0 License</a:t>
            </a:r>
            <a:r>
              <a:rPr lang="en-GB" sz="1800" b="1" dirty="0">
                <a:effectLst/>
                <a:latin typeface="Arial" panose="020B0604020202020204" pitchFamily="34" charset="0"/>
                <a:ea typeface="Times New Roman" panose="02020603050405020304" pitchFamily="18" charset="0"/>
                <a:cs typeface="Arial" panose="020B0604020202020204" pitchFamily="34" charset="0"/>
              </a:rPr>
              <a:t>.</a:t>
            </a:r>
            <a:r>
              <a:rPr lang="en-GB" sz="2000" b="1" dirty="0">
                <a:effectLst/>
                <a:latin typeface="Arial" panose="020B0604020202020204" pitchFamily="34" charset="0"/>
                <a:cs typeface="Arial" panose="020B0604020202020204" pitchFamily="34" charset="0"/>
              </a:rPr>
              <a:t>  </a:t>
            </a:r>
            <a:r>
              <a:rPr kumimoji="0" lang="en-US" altLang="en-US"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Any part of this document may be reproduced without permission, but with attribution to The UNESCO Chair in ICT4D, Royal Holloway, University of London, and the authors. Please feel free to use and share this information, but kindly respect the copyright of all included works and share any adapted versions of this work.</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3" name="Picture 2">
            <a:extLst>
              <a:ext uri="{FF2B5EF4-FFF2-40B4-BE49-F238E27FC236}">
                <a16:creationId xmlns:a16="http://schemas.microsoft.com/office/drawing/2014/main" id="{532094E0-EF2D-20BD-EFEB-DF81D79E45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86226" y="1727492"/>
            <a:ext cx="3219449" cy="1133246"/>
          </a:xfrm>
          <a:prstGeom prst="rect">
            <a:avLst/>
          </a:prstGeom>
        </p:spPr>
      </p:pic>
    </p:spTree>
    <p:extLst>
      <p:ext uri="{BB962C8B-B14F-4D97-AF65-F5344CB8AC3E}">
        <p14:creationId xmlns:p14="http://schemas.microsoft.com/office/powerpoint/2010/main" val="393125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A38D1BF9-D152-E74D-89E9-DC33DA3D25BC}" vid="{9CDA07DF-14FB-4349-BD4E-39A57C0076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6117</TotalTime>
  <Words>2343</Words>
  <Application>Microsoft Macintosh PowerPoint</Application>
  <PresentationFormat>Widescreen</PresentationFormat>
  <Paragraphs>299</Paragraphs>
  <Slides>33</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The safe, wise and secure use of digital tech by Nepali migrants and their families: advice for those with little experience of using digital technologies</vt:lpstr>
      <vt:lpstr>Overall aim of this training </vt:lpstr>
      <vt:lpstr>What are digital technologies?</vt:lpstr>
      <vt:lpstr>The positive potential of digital tech</vt:lpstr>
      <vt:lpstr>But to take advantage of all this, it is essential to use digital tech safely, wisely, and securely – all linked together</vt:lpstr>
      <vt:lpstr>The positives of digital tech can only be realised if…</vt:lpstr>
      <vt:lpstr>1. Need to begin with basic use of digital tech</vt:lpstr>
      <vt:lpstr>Using a basic mobile phone</vt:lpstr>
      <vt:lpstr>Need to connect to a Network: SIM Cards</vt:lpstr>
      <vt:lpstr>Using smart-phones</vt:lpstr>
      <vt:lpstr>Connecting to the Internet</vt:lpstr>
      <vt:lpstr>Digital literacy and information literacy</vt:lpstr>
      <vt:lpstr>Discussion </vt:lpstr>
      <vt:lpstr>2. The safe use of digital technologies</vt:lpstr>
      <vt:lpstr>Key elements to remaining safe: knowing the potential harms</vt:lpstr>
      <vt:lpstr>Key elements to remaining safe: behaving safely</vt:lpstr>
      <vt:lpstr>Key elements to remaining safe: technical</vt:lpstr>
      <vt:lpstr>Top tips when you begin using mobile phones: always do these</vt:lpstr>
      <vt:lpstr>Remember the cultural contexts where you use digital tech</vt:lpstr>
      <vt:lpstr>PowerPoint Presentation</vt:lpstr>
      <vt:lpstr>3. Using digital tech wisely</vt:lpstr>
      <vt:lpstr>Key elements to wise use of digital tech: what to do</vt:lpstr>
      <vt:lpstr>Key elements to wise use of digital tech: what not to do</vt:lpstr>
      <vt:lpstr>Discussion </vt:lpstr>
      <vt:lpstr>4. The secure use of digital technologies</vt:lpstr>
      <vt:lpstr>Key elements to secure use of digital tech – social behaviours</vt:lpstr>
      <vt:lpstr>Key elements to secure use of digital tech: practical matters</vt:lpstr>
      <vt:lpstr>Discussion </vt:lpstr>
      <vt:lpstr>Conclusions: think about   </vt:lpstr>
      <vt:lpstr>Final reminders: being safe, wise and secure</vt:lpstr>
      <vt:lpstr>Origins of this training resource (2022-23)</vt:lpstr>
      <vt:lpstr>Funded by UKRI GCRF as part of the MIDEQ Hub (2019—2024)  Together with partner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safe, wise and secure use of digital tech by Nepali migrants and their families</dc:title>
  <dc:creator>Unwin, Tim</dc:creator>
  <cp:lastModifiedBy>Unwin, Tim</cp:lastModifiedBy>
  <cp:revision>88</cp:revision>
  <dcterms:created xsi:type="dcterms:W3CDTF">2022-12-07T23:01:33Z</dcterms:created>
  <dcterms:modified xsi:type="dcterms:W3CDTF">2023-11-22T16:01:10Z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4496a64-e0e3-4038-91bc-493f618853ad_Enabled">
    <vt:lpwstr>true</vt:lpwstr>
  </property>
  <property fmtid="{D5CDD505-2E9C-101B-9397-08002B2CF9AE}" pid="3" name="MSIP_Label_c4496a64-e0e3-4038-91bc-493f618853ad_SetDate">
    <vt:lpwstr>2020-04-03T15:28:01Z</vt:lpwstr>
  </property>
  <property fmtid="{D5CDD505-2E9C-101B-9397-08002B2CF9AE}" pid="4" name="MSIP_Label_c4496a64-e0e3-4038-91bc-493f618853ad_Method">
    <vt:lpwstr>Standard</vt:lpwstr>
  </property>
  <property fmtid="{D5CDD505-2E9C-101B-9397-08002B2CF9AE}" pid="5" name="MSIP_Label_c4496a64-e0e3-4038-91bc-493f618853ad_Name">
    <vt:lpwstr>General</vt:lpwstr>
  </property>
  <property fmtid="{D5CDD505-2E9C-101B-9397-08002B2CF9AE}" pid="6" name="MSIP_Label_c4496a64-e0e3-4038-91bc-493f618853ad_SiteId">
    <vt:lpwstr>2efd699a-1922-4e69-b601-108008d28a2e</vt:lpwstr>
  </property>
  <property fmtid="{D5CDD505-2E9C-101B-9397-08002B2CF9AE}" pid="7" name="MSIP_Label_c4496a64-e0e3-4038-91bc-493f618853ad_ActionId">
    <vt:lpwstr>15c9f10d-85f5-408e-bd5e-0000f172c555</vt:lpwstr>
  </property>
  <property fmtid="{D5CDD505-2E9C-101B-9397-08002B2CF9AE}" pid="8" name="MSIP_Label_c4496a64-e0e3-4038-91bc-493f618853ad_ContentBits">
    <vt:lpwstr>0</vt:lpwstr>
  </property>
</Properties>
</file>