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81" r:id="rId3"/>
    <p:sldId id="258" r:id="rId4"/>
    <p:sldId id="259" r:id="rId5"/>
    <p:sldId id="260" r:id="rId6"/>
    <p:sldId id="264" r:id="rId7"/>
    <p:sldId id="261" r:id="rId8"/>
    <p:sldId id="269" r:id="rId9"/>
    <p:sldId id="271" r:id="rId10"/>
    <p:sldId id="270" r:id="rId11"/>
    <p:sldId id="272" r:id="rId12"/>
    <p:sldId id="262" r:id="rId13"/>
    <p:sldId id="276" r:id="rId14"/>
    <p:sldId id="263" r:id="rId15"/>
    <p:sldId id="273" r:id="rId16"/>
    <p:sldId id="265" r:id="rId17"/>
    <p:sldId id="279" r:id="rId18"/>
    <p:sldId id="266" r:id="rId19"/>
    <p:sldId id="274" r:id="rId20"/>
    <p:sldId id="267" r:id="rId21"/>
    <p:sldId id="268" r:id="rId22"/>
    <p:sldId id="277" r:id="rId23"/>
    <p:sldId id="275" r:id="rId24"/>
    <p:sldId id="280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768" autoAdjust="0"/>
    <p:restoredTop sz="96197"/>
  </p:normalViewPr>
  <p:slideViewPr>
    <p:cSldViewPr snapToGrid="0" snapToObjects="1">
      <p:cViewPr varScale="1">
        <p:scale>
          <a:sx n="116" d="100"/>
          <a:sy n="116" d="100"/>
        </p:scale>
        <p:origin x="216" y="3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F4BC8-82FC-AC43-9ECE-A3A7650504C4}" type="datetimeFigureOut">
              <a:rPr lang="en-US" smtClean="0"/>
              <a:t>2/28/23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17196-8FF0-8A49-A773-DB1432E29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0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8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78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3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24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1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46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21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72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27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6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44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67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4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50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7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62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884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490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357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152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25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537F49-4D7B-A344-89F6-BAF1DD313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35363"/>
            <a:ext cx="12192000" cy="8159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17F0AE-3B96-FB71-4AF4-7D12D24F1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4"/>
            <a:ext cx="2273300" cy="16637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3547509-A535-91FD-89DE-D7D45B99E8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0" y="4037964"/>
            <a:ext cx="1748790" cy="16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6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6525"/>
            <a:ext cx="7928428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3BFE2-362A-2248-90D4-E2F36FC95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77359"/>
            <a:ext cx="12192000" cy="815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3215D5B-89A9-BECE-FDC1-6E46E4037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9" y="136524"/>
            <a:ext cx="1325879" cy="12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9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0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ct4d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10E8-0140-D44D-9B23-37699557DE2E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A198-1B22-1749-AB53-E785559598A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0CF774-9632-C14C-921F-833BFBB039E6}"/>
              </a:ext>
            </a:extLst>
          </p:cNvPr>
          <p:cNvSpPr txBox="1"/>
          <p:nvPr userDrawn="1"/>
        </p:nvSpPr>
        <p:spPr>
          <a:xfrm>
            <a:off x="5024609" y="6413698"/>
            <a:ext cx="161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solidFill>
                  <a:schemeClr val="bg1"/>
                </a:solidFill>
                <a:hlinkClick r:id="rId14"/>
              </a:rPr>
              <a:t>https://ict4d.org.uk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3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uckduckgo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ma.com/mobilefordevelopment/wp-content/uploads/2020/11/Digital-Literacy-Training-Guide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ceanpointins.com/ri-business-insurance/cyber-liability-insurance/8-common-hacking-technique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graph.co.uk/news/2018/11/06/chinese-surveillance-grows-stronger-technology-can-recognis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martcitiesworld.net/ai-and-machine-learning/ai-and-machine-learning/ai-expands-capabilities-of-surveillance-and-public-safety-tech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s://www.facebook.com/scmp/videos/246038106344865/?t=3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A612-B611-A244-9E8F-DD78DCD4E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812" y="787827"/>
            <a:ext cx="6887111" cy="2387600"/>
          </a:xfrm>
        </p:spPr>
        <p:txBody>
          <a:bodyPr>
            <a:noAutofit/>
          </a:bodyPr>
          <a:lstStyle/>
          <a:p>
            <a:r>
              <a:rPr lang="ne-NP" sz="4800" dirty="0">
                <a:effectLst/>
                <a:ea typeface="Calibri" panose="020F0502020204030204" pitchFamily="34" charset="0"/>
                <a:cs typeface="Kokila" panose="020B0604020202020204" pitchFamily="34" charset="0"/>
              </a:rPr>
              <a:t>प्रवासी नेपाःमि व इमिगु छेँजःया निंति डिजिटल प्रविधिया सुरक्षित, विवेकपूर्ण व गोपनीय कथंया प्रयोग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58CB6-1853-204B-B216-18F90E0D4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0368" y="3802289"/>
            <a:ext cx="3701143" cy="1655762"/>
          </a:xfrm>
        </p:spPr>
        <p:txBody>
          <a:bodyPr>
            <a:normAutofit/>
          </a:bodyPr>
          <a:lstStyle/>
          <a:p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WP9 </a:t>
            </a:r>
            <a:r>
              <a:rPr lang="ne-NP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सं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MIDEQ </a:t>
            </a:r>
            <a:r>
              <a:rPr lang="ne-NP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हबया योगदान कथं नेपालय् च्वंपिं प्रवासी समुदाय लिसेया सहकार्यय् </a:t>
            </a:r>
            <a:r>
              <a:rPr lang="en-GB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ICT4D </a:t>
            </a:r>
            <a:r>
              <a:rPr lang="ne-NP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सं युनेस्को चेयर पाखें सहजीकरण जूगु ज्या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6" name="Picture 5" descr="A picture containing building, outdoor, sky, place of worship&#10;&#10;Description automatically generated">
            <a:extLst>
              <a:ext uri="{FF2B5EF4-FFF2-40B4-BE49-F238E27FC236}">
                <a16:creationId xmlns:a16="http://schemas.microsoft.com/office/drawing/2014/main" id="{B874D589-59A2-C06C-AF67-7B5E4353CE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684" y="366594"/>
            <a:ext cx="4316855" cy="2808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C24A11-50F9-7213-325B-54072AA3D3E6}"/>
              </a:ext>
            </a:extLst>
          </p:cNvPr>
          <p:cNvSpPr txBox="1"/>
          <p:nvPr/>
        </p:nvSpPr>
        <p:spPr>
          <a:xfrm>
            <a:off x="9337773" y="3175427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 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8D598C-A397-3B0B-B847-E62F16C59C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631" y="5458051"/>
            <a:ext cx="2090737" cy="73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C5A8-8101-2F7E-AAF2-0DCB9229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165565"/>
            <a:ext cx="10515600" cy="140970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MIDEQ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हब (सन् २०१९–२०२४) अन्तर्गत </a:t>
            </a:r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UKRI GCRF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या आर्थिक ग्वहालिइ</a:t>
            </a: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व सहयोगी संस्थाया लिधँसाय्</a:t>
            </a:r>
          </a:p>
        </p:txBody>
      </p:sp>
      <p:pic>
        <p:nvPicPr>
          <p:cNvPr id="1026" name="Picture 2" descr="Triple logo 2021">
            <a:extLst>
              <a:ext uri="{FF2B5EF4-FFF2-40B4-BE49-F238E27FC236}">
                <a16:creationId xmlns:a16="http://schemas.microsoft.com/office/drawing/2014/main" id="{882102E2-8A16-A2EA-CD36-DA3401A2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4692435"/>
            <a:ext cx="8064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85FA44C-6760-4CDB-A8A1-2B0BDD81D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9300" y="3575265"/>
            <a:ext cx="264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16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D4B90C-A843-19C8-469D-F8F325667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86743"/>
            <a:ext cx="5750560" cy="2042145"/>
          </a:xfrm>
        </p:spPr>
        <p:txBody>
          <a:bodyPr>
            <a:noAutofit/>
          </a:bodyPr>
          <a:lstStyle/>
          <a:p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प्रशिक्षण सामग्रीया विकास </a:t>
            </a:r>
            <a:b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(सन् २०२२ – २३)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58DB1C-19CE-2015-F1E9-39C145564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0" y="3983658"/>
            <a:ext cx="5025656" cy="2042145"/>
          </a:xfrm>
        </p:spPr>
        <p:txBody>
          <a:bodyPr>
            <a:normAutofit/>
          </a:bodyPr>
          <a:lstStyle/>
          <a:p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AuraEd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हाम्रोपात्रो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Helvetas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SaMi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NNSM,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पौरखी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येँय् च्वंगु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</a:t>
            </a:r>
            <a:r>
              <a:rPr lang="ne-NP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कार्यालय व उज्यालो पाखें मंकाः कथं विकास जूगु ज्या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F46280-C3AF-7ADB-DDD7-1B35221967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48" y="274320"/>
            <a:ext cx="486539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40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978AFD-C327-0030-D21A-D624318B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62001"/>
            <a:ext cx="10363200" cy="1950719"/>
          </a:xfrm>
        </p:spPr>
        <p:txBody>
          <a:bodyPr/>
          <a:lstStyle/>
          <a:p>
            <a:r>
              <a:rPr lang="ne-NP" sz="6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मुक्कं आजु </a:t>
            </a:r>
            <a:endParaRPr lang="en-US" sz="5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2419B0-DCAA-110D-EF05-6002A2D65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6560" y="3851274"/>
            <a:ext cx="6050280" cy="2244725"/>
          </a:xfrm>
        </p:spPr>
        <p:txBody>
          <a:bodyPr>
            <a:normAutofit/>
          </a:bodyPr>
          <a:lstStyle/>
          <a:p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डिजिटल प्रविधि प्रयोग यानाः उचित लाभ कासे प्रवासी समुदायया जीवन थकायेत प्रवासी नागरिक वा इमिगु छेँजःया दुजःपिंत थुज्वःगु प्रविधिया </a:t>
            </a:r>
            <a:r>
              <a:rPr lang="ne-NP" sz="3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सुरक्षित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विवेकपूर्ण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वा </a:t>
            </a:r>
            <a:r>
              <a:rPr lang="ne-NP" sz="3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गोपनीय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प्रयोग सम्बन्धी आधारभूत जानकारी बिइगु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3" name="Picture 2" descr="A group of people sitting in a circle&#10;&#10;Description automatically generated with low confidence">
            <a:extLst>
              <a:ext uri="{FF2B5EF4-FFF2-40B4-BE49-F238E27FC236}">
                <a16:creationId xmlns:a16="http://schemas.microsoft.com/office/drawing/2014/main" id="{94533706-E241-5F15-E7F8-CBB14B1D1E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084" y="175822"/>
            <a:ext cx="4633998" cy="2830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B4DBE-F881-8360-BD94-517075B3ECB9}"/>
              </a:ext>
            </a:extLst>
          </p:cNvPr>
          <p:cNvSpPr txBox="1"/>
          <p:nvPr/>
        </p:nvSpPr>
        <p:spPr>
          <a:xfrm>
            <a:off x="7438877" y="3006726"/>
            <a:ext cx="430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4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प्रवासनं लाकीगु प्रभावया विषयसं सहलह यासे प्रवासी नेपाःमितय् कलापिं (फोटो साभारः अनिता घिमिरे)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6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B6E6A-D48F-83A3-6893-E4FE8D368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762999" cy="1325563"/>
          </a:xfrm>
        </p:spPr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उपयोगिता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EF67B-1743-39FF-D9D5-8BA60F53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9182" cy="4351338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थःगु छेँजःपिं लिसे स्वापू तयेगु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ज्या लगय् जुइगु सुचं कालबिल यायेगु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सरकारी, निजी क्षेत्र व गैर-सरकारी निकाय पाखें बीगु स्वास्थ्य, सामाजिक सुरक्षा वा लजगाः थुज्वःगु सेवा कायेगु 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उद्धार यायेगु व थःगु दे लिहां वयेगु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वित्तीय व्यवस्थापन यायेगु व विप्रेषण हयेगु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भाय् व भाय् हिलेगु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भौगोलिक थाय्‌बाय् व नक्सा छ्यलेगु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 मेमेगु यक्व ... </a:t>
            </a:r>
          </a:p>
          <a:p>
            <a:endParaRPr lang="en-US" dirty="0"/>
          </a:p>
        </p:txBody>
      </p:sp>
      <p:pic>
        <p:nvPicPr>
          <p:cNvPr id="4" name="Picture 3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0C59D6E6-3ABF-ED56-B0A7-DA7B865DD4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095" y="1958329"/>
            <a:ext cx="2973705" cy="3600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E09896-D37D-1CBD-88B1-4D64A1CC9FED}"/>
              </a:ext>
            </a:extLst>
          </p:cNvPr>
          <p:cNvSpPr txBox="1"/>
          <p:nvPr/>
        </p:nvSpPr>
        <p:spPr>
          <a:xfrm>
            <a:off x="7934238" y="5558779"/>
            <a:ext cx="3865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थः भाःतपिंसं  विदेशं छ्वयाहःगु ट्याबलेट लयतातां क्यनाच्वंम्ह छम्ह प्रवासी नेपाःमिया कला  (फोटो साभारः अनिता घिमिरे)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1787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08E02C-C6B9-79C9-8EEF-C4796BA5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817563"/>
            <a:ext cx="103632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तर थुज्वःगु उपलब्धि कायेत डिजिटल प्रविधियात सुरक्षित, विवेकपूर्ण व गोपनीय रूपं छ्यलेमाः ।  थ्व फुक्क ज्या छगू लिसे मेगु स्वानाच्वंगु दु 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71CE7E-BB9C-BDDD-8DFE-4EE2799721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सीक—चायेकं वा मसीक—मचायेकं डिजिटल प्रविधिया दुरुपयोग यात धाःसा उकिं यक्व हानि नोक्सानी जुइफु ।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34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BA5EB-8D42-7C5E-DD66-0A956505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सकारात्मक उपलब्धि उबले जक दइ, गुबले...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FFAD6-50DB-2997-626B-7D8B454A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4709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प्रवासी नागरिक व छेँजःपिंके मज्जी मगाःगु डिजिटल सम्बन्धी साक्षरता दइ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छ्यलेगु सीप दइ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अले, डिजिटल प्रविधियात—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कथं छ्यली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अभ्यासया प्रयोगको सुनिश्चित याइ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विवेक तयाः प्रयोग याइ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खःगु ज्याय् जक छ्यली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भलसा कायेबहः जुइक व गोपनीय रूपं जक छ्यली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प्रयोगय् फत्तलें फक्व सुरक्षा व गोपनीयतायात सुनिश्चित याइ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मखुसा थःखु खँ संसारं हे सी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  <a:p>
            <a:pPr lvl="2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2A9A33-3350-A831-1E54-CB28CBCBB8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414" y="2521826"/>
            <a:ext cx="3810462" cy="2476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8690B-B7D4-3A5E-59F2-9E44F80B6F8E}"/>
              </a:ext>
            </a:extLst>
          </p:cNvPr>
          <p:cNvSpPr txBox="1"/>
          <p:nvPr/>
        </p:nvSpPr>
        <p:spPr>
          <a:xfrm>
            <a:off x="9144000" y="5139559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1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F6F3E6-A882-9771-D9A9-373262AAB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62961"/>
            <a:ext cx="6134582" cy="2387600"/>
          </a:xfrm>
        </p:spPr>
        <p:txBody>
          <a:bodyPr>
            <a:normAutofit fontScale="9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१. थ्व ज्याया सुरुवात डिजिटल प्रविधिया आधारभूत प्रयोग पाखे जुइमाः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1E6066-99DA-D5F8-4547-CC5D23198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प्रयोग याये सल धाःसा जक डिजिटल प्रविधि पाखें यक्व ज्याखँ  याये फइ । सुं नं मनू डिजिटल प्रविधिया कुशल प्रयोगकर्ता जुइफु !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89D1E-A8A7-7B61-2709-6E1744850EC5}"/>
              </a:ext>
            </a:extLst>
          </p:cNvPr>
          <p:cNvSpPr txBox="1"/>
          <p:nvPr/>
        </p:nvSpPr>
        <p:spPr>
          <a:xfrm>
            <a:off x="9045165" y="3054990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242459-DDB0-9138-DACD-3EA46177CD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768" y="128011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8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EA25D-F0FF-524C-B0D9-6081F83006D8}"/>
              </a:ext>
            </a:extLst>
          </p:cNvPr>
          <p:cNvSpPr/>
          <p:nvPr/>
        </p:nvSpPr>
        <p:spPr>
          <a:xfrm>
            <a:off x="9533744" y="4317167"/>
            <a:ext cx="2518918" cy="1859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आधारभूत डिजिटल साक्षरता (क)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24600" cy="43513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कनेक्टिभिटि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कनेक्टिभिटीया पुस्ता (थौंकन्हे छ्यलाच्वंगु 4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G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 5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G)</a:t>
            </a:r>
          </a:p>
          <a:p>
            <a:pPr lvl="1"/>
            <a:r>
              <a:rPr lang="en-US" dirty="0" err="1">
                <a:latin typeface="Kokila" panose="020B0604020202020204" pitchFamily="34" charset="0"/>
                <a:cs typeface="Kokila" panose="020B0604020202020204" pitchFamily="34" charset="0"/>
              </a:rPr>
              <a:t>WiFi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निगू विकल्प: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सार्वजनिक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 err="1">
                <a:latin typeface="Kokila" panose="020B0604020202020204" pitchFamily="34" charset="0"/>
                <a:cs typeface="Kokila" panose="020B0604020202020204" pitchFamily="34" charset="0"/>
              </a:rPr>
              <a:t>WiFi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नेटवर्क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निजि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नेटवर्क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ब्राउजर छ्यलाः इन्टरनेट पाखें जानकारी मालेगु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गुगल क्रोम, सफारी, फायरफक्स थुज्वःगु लोकप्रिय ब्राउजर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  <a:hlinkClick r:id="rId3"/>
              </a:rPr>
              <a:t>DuckDuckGo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थुज्वःगु विशिष्ट ब्राउजर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तर इन्टरनेटय् दइगु फुक्क जानकारी 'सत्य' जुइमखु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अन्तर्क्रिया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सः वा बोलीया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नेपाली वा थःगु मांभासं टाइप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3759B81-7173-A3E1-5584-209427C5FE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42" y="4365794"/>
            <a:ext cx="2386521" cy="1762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60C9D4-D498-1047-5DE0-D1B157F868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920" y="1825625"/>
            <a:ext cx="2188564" cy="22177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A096B-5EC4-FF63-8DF1-FCE6BBF940D6}"/>
              </a:ext>
            </a:extLst>
          </p:cNvPr>
          <p:cNvSpPr txBox="1"/>
          <p:nvPr/>
        </p:nvSpPr>
        <p:spPr>
          <a:xfrm>
            <a:off x="10112599" y="3991540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27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आधारभूत डिजिटल साक्षरता (ख)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025"/>
            <a:ext cx="6324600" cy="43513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(GSMA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  <a:hlinkClick r:id="rId3"/>
              </a:rPr>
              <a:t>guide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नं ब्वनादिसँ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हार्डवेयरया प्रभावकारी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फोनं याये फइगु फुक्क ज्या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फोनया स्क्रिन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किबोर्ड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फोनयात मेमेगु ज्याय् नं छ्यलेगु – गथे कि टर्चलाइट कथं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सफ्टवेयरया प्रभावकारी प्रयोग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थी थी एप्लिकेसन प्रयोग याये सयेकेगु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एप्लिकेसनया सेटिङ थुइकेगु वा माःगु कथं परिवर्तन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विशेष यानाः सामाजिक सञ्जाल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सूचना सम्बन्धी साक्षरता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इन्टरनेटय् दइगु जानकारी सही खः कि मखु धकाः गुकथं सीकेगु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छु अन दइगु फुक्क जानकारी पत्याः याये बहः जुइक तथ्यपरक जूला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70394A-36FA-85E4-12AC-DC27562B7E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6300" y="1664494"/>
            <a:ext cx="25146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65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8F6613-B586-DFA3-8493-98C4A26A9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br>
              <a:rPr lang="en-US" sz="7200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7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Discussion Images | Free Vectors, Stock Photos &amp; PSD">
            <a:extLst>
              <a:ext uri="{FF2B5EF4-FFF2-40B4-BE49-F238E27FC236}">
                <a16:creationId xmlns:a16="http://schemas.microsoft.com/office/drawing/2014/main" id="{80821943-720D-3460-B895-446A85D1E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677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267986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२. डिजिटल प्रविधिया सुरक्षित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e-NP" sz="4000" i="1" dirty="0">
                <a:latin typeface="Kokila" panose="020B0604020202020204" pitchFamily="34" charset="0"/>
                <a:ea typeface="+mj-ea"/>
                <a:cs typeface="Kokila" panose="020B0604020202020204" pitchFamily="34" charset="0"/>
              </a:rPr>
              <a:t>डिजिटल प्रविधि प्रयोग याये बले थः व कतःपिंत हानि–नोक्सानी जुइगु जोखिम मदयेमा”</a:t>
            </a:r>
            <a:endParaRPr lang="en-US" sz="4000" i="1" dirty="0">
              <a:latin typeface="Kokila" panose="020B0604020202020204" pitchFamily="34" charset="0"/>
              <a:ea typeface="+mj-ea"/>
              <a:cs typeface="Kokila" panose="020B0604020202020204" pitchFamily="34" charset="0"/>
            </a:endParaRPr>
          </a:p>
        </p:txBody>
      </p:sp>
      <p:pic>
        <p:nvPicPr>
          <p:cNvPr id="3" name="Picture 2" descr="A picture containing text, store, shop, cluttered&#10;&#10;Description automatically generated">
            <a:extLst>
              <a:ext uri="{FF2B5EF4-FFF2-40B4-BE49-F238E27FC236}">
                <a16:creationId xmlns:a16="http://schemas.microsoft.com/office/drawing/2014/main" id="{20DE9C85-B0D3-3630-A20F-446EBA8D22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854" y="330200"/>
            <a:ext cx="3594759" cy="2923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03D1D0-7A8B-6AEF-E7E4-39A2741128E1}"/>
              </a:ext>
            </a:extLst>
          </p:cNvPr>
          <p:cNvSpPr txBox="1"/>
          <p:nvPr/>
        </p:nvSpPr>
        <p:spPr>
          <a:xfrm>
            <a:off x="9512630" y="3223826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1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  <a:sym typeface="Wingdings" pitchFamily="2" charset="2"/>
              </a:rPr>
              <a:t>सुरक्षित जुइगु मू उपाय :  बांलाक्क थुइकेगु व सही कथं छ्यलेगु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93375-0ED2-455C-B957-DE9F4E48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8624"/>
            <a:ext cx="7200899" cy="4752976"/>
          </a:xfrm>
        </p:spPr>
        <p:txBody>
          <a:bodyPr>
            <a:normAutofit fontScale="85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सम्भावित हानि–नोक्साना बारे जानकारी कयाः तयेगु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सुनां नं चेवा कयाच्वंगु वा ट्र्याक यानाच्वंगु दु ला कि ?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दुर्व्यवहार व उत्पीडन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धम्की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धेबा वा भ्वं (कागजात) तनी कथं जुइगु ठगी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प्रयोग याये बले कम्पनीयात बीगु विवरण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छुं खँ पत्याः याये थाकुइथें च्वंसा न्यने नु : थ्व सही खः ला...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अनलाइनय् च्वना च्वने बले सुरक्षित व्यवहार याये नु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आफू वा अरूलाई हानि हुनसक्ने कुनै कुरा कहिल्यै शेयर नगर्ने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 व कतःपिंत मभिनिगु छुं नं सामग्री गुबलें नं सेयर मयायेगु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माःसां म्वाःसां मेपिंसं छ्वन धायेवं थः मब्वयेगु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थःगु मयःगु छुं नं एप्लिकेसन वा प्लेटफर्मय् थःत स्वाकेत अनुमति मबीगु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थःम्हं सुं नं मनूयात नाप लानाः धाये मफइगु खँ अनलाइनय् मच्वयेगु व न्वं मवायेगु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थःत छ्यले मं दुगु प्रविधि व एप्लिकेसन बारे गाक्क जानकारी कायेगु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मस्त वा मेमेपिं जोखिमय् लायेफुगु पुचःयात संरक्षण यायेत न्ह्याबलें सचेत जुइगु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0686C-5892-1EC0-1263-AAE854138C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3770" y="2338464"/>
            <a:ext cx="3346550" cy="31869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CC32BD-11CA-7447-1D99-B82F4EE16121}"/>
              </a:ext>
            </a:extLst>
          </p:cNvPr>
          <p:cNvSpPr txBox="1"/>
          <p:nvPr/>
        </p:nvSpPr>
        <p:spPr>
          <a:xfrm>
            <a:off x="9721821" y="5525409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95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जुइगु मू मू उपाय : प्राविधिक पक्ष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379"/>
            <a:ext cx="7058891" cy="4351338"/>
          </a:xfrm>
        </p:spPr>
        <p:txBody>
          <a:bodyPr>
            <a:normAutofit fontScale="70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छुं प्राविधिक शब्दावली–  क्वय् बियातःगु मध्ये छुं जूसा तुरुन्त रिपोर्ट यायेगु  (एप्लिकेसन दुने हे  वा प्रहरी व मेमेगु निकाययात सुचं बीगु) 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फिसिङ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Phishing) –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झुक्कय् यानाः गल्ती याकेगु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थःम्हं बांलाक्क मस्यूगु वा शंका याये बहःगु लिंकय् गुबलें नं क्लिक मयायेगु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ह्याकिङ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(Hacking) –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अनधिकृत रूपं डिजिटल प्रणाली स्यंकाः बीगु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घोटाला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(Scam)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–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यक्व कथंया ठगी – अप्वः याना धेबा खुइत वा या व्यक्तिगत विवरण वा भ्वं (कागजात) कायेत छ्यलीगु तरिका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घोटाला याये त्यंगु खः ला कि मखु ला धकाः स्वयेत न्ह्याबलें सतर्क जुया च्वनेगु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QR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(उदाहरणया लागि कोड छ्यलाः स्वयेगु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प्रमाणीकरण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प्रत्येक अनलाइन प्रयोगया निंतिं जटिल वा मौलिक पासवर्ड छ्यलेगु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पतिंया चिं व ख्वाःया पहिचान यायेगु थुज्वःगु बायोमेट्रिक प्रमाणीकरण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मल्टी-फ्याक्टर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छगू सिकं अप्वः प्रमाण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उपकरण पहिचान (इन्डप्वाइन्ट सुरक्षा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स्यंकीगु खँ पाखें उपकरणयात सुरक्षित तयेगु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वा मेगु अनलाइन प्लेटफर्मय् अन्तर्क्रिया यानाच्वंम्ह  मनूया खास पहिचान सुनिश्चित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 descr="8 Common Hacking Techniques That Every Business Owner Should Know About">
            <a:extLst>
              <a:ext uri="{FF2B5EF4-FFF2-40B4-BE49-F238E27FC236}">
                <a16:creationId xmlns:a16="http://schemas.microsoft.com/office/drawing/2014/main" id="{12A873A6-4039-3B10-7261-179CB1489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3850" y="2395728"/>
            <a:ext cx="4198149" cy="287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16BF16-919B-B7E2-8138-18B1A3D39566}"/>
              </a:ext>
            </a:extLst>
          </p:cNvPr>
          <p:cNvSpPr txBox="1"/>
          <p:nvPr/>
        </p:nvSpPr>
        <p:spPr>
          <a:xfrm>
            <a:off x="8449056" y="5541264"/>
            <a:ext cx="3488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4"/>
              </a:rPr>
              <a:t>https://www.oceanpointins.com/ri-business-insurance/cyber-liability-insurance/8-common-hacking-techniques/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7506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FDDAAEF-87BF-040E-1459-A040DF2B6981}"/>
              </a:ext>
            </a:extLst>
          </p:cNvPr>
          <p:cNvSpPr txBox="1">
            <a:spLocks/>
          </p:cNvSpPr>
          <p:nvPr/>
        </p:nvSpPr>
        <p:spPr>
          <a:xfrm>
            <a:off x="2032000" y="1114426"/>
            <a:ext cx="103632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82F47E4F-2367-1BAE-DD68-47FBA66CF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020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607300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३. डिजिटल प्रविधिया विवेकपूर्ण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4200" y="5639594"/>
            <a:ext cx="76073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DA9C0-547F-C171-F495-C386687A67E8}"/>
              </a:ext>
            </a:extLst>
          </p:cNvPr>
          <p:cNvSpPr txBox="1"/>
          <p:nvPr/>
        </p:nvSpPr>
        <p:spPr>
          <a:xfrm>
            <a:off x="3046228" y="407987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 “विवेक व  ज्ञान तयाः जक डिजिटल प्रविधिया प्रयोग याये नु” </a:t>
            </a:r>
            <a:endParaRPr lang="en-US" sz="3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55D926-D27B-523F-22B0-B83466C3F6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928" y="227487"/>
            <a:ext cx="2976908" cy="2946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CFD6D-6924-D658-F574-FC42FFD09C98}"/>
              </a:ext>
            </a:extLst>
          </p:cNvPr>
          <p:cNvSpPr txBox="1"/>
          <p:nvPr/>
        </p:nvSpPr>
        <p:spPr>
          <a:xfrm>
            <a:off x="9266016" y="3166442"/>
            <a:ext cx="2230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69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विवेकपूर्ण प्रयोगया निंतिं मू उपाय : छु यायेगु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5" y="1652005"/>
            <a:ext cx="7576594" cy="4679346"/>
          </a:xfrm>
        </p:spPr>
        <p:txBody>
          <a:bodyPr>
            <a:normAutofit fontScale="6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कम्पनी वा सरकारं धाः कथं मखु, थःगु इच्छा व आवश्यकता कथं जक डिजिटल प्रविधियात उत्पादनशील दयेकाः छ्यलेगु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अनलाइनय् थःम्हं न्वं वायेगु वा च्वयेगु खँय् तसकं होस 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थःम्हं छ्यलेगु प्रविधि व एप्लिकेसनया प्रयोग बारे गाक्क जानकारी तयेगु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नियम व सर्त ब्वनेगु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सेटिङ मिलय् यायेगु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यक्व सकारात्मक खँ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शिक्षा कायेगु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छेँजः व पासापिं लिसे सञ्जाल दयेकेगु व नेटवर्किङ यायेगु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लजगाः मालेगु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 च्वनाच्वनागु थाय्‌बाय् बारे छेँजःपिंतः सूचं व जानकारी बीगु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भाय् हिलगु एप्लिकेसन छ्यलेगु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लुमंके बहःगु खँ : अनलाइनय् छक्वः 'पोष्ट' याये धुंकूगु खँ गुबलें नं हुया छ्वये मफइ कथं गनं नं गन ल्यना हे च्वनी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छ्यले बले संवेदनशील व विनम्र जुइगु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इलेब्यले पलख दिनाः डिजिटल प्रविधि पाखें तापाक्क हे च्वनेगु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छगू सिकं अप्वः इमेल वा प्रयोगकर्ता आइडी दयेकेगु खँय् बिचाः यायेगु (सामान न्यायेमीगु निंतिं जक छगू इमेल दयेकेगु)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व, आपतया इले छ्यलेगु निंतिं फोनयात 'स्वच्छ' तयेगु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 descr="Top 12 Most Popular Social Media Sites In 2022">
            <a:extLst>
              <a:ext uri="{FF2B5EF4-FFF2-40B4-BE49-F238E27FC236}">
                <a16:creationId xmlns:a16="http://schemas.microsoft.com/office/drawing/2014/main" id="{13759414-63FA-E344-322B-4AB5E9A68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3654" y="2338086"/>
            <a:ext cx="4226851" cy="237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326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 विवेकपूर्ण प्रयोगया निंतिं मू मू उपाय : छु छु मयायेगु 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529521" cy="4761156"/>
          </a:xfrm>
        </p:spPr>
        <p:txBody>
          <a:bodyPr>
            <a:normAutofit fontScale="85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थःत मयःपिं सुं नं मनूतय्‌सं स्वये जीक मं दुगु लालाथे पोष्ट मयायेगु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थःम्हं यानागु पोष्ट सुनां सुनां स्वये ज्यू ?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गोपनीयता सम्बन्धी प्राइभेसी सेटिङ मिलय् यायेगु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तसकं नुगः मछिंगु वा दुःखं कःगु इले पोष्ट मयायेगु 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थःत पत्याः मजूगु वा शंका वंगु छुं नं मेसेज वा लिंक गुबलें नं मचायेकेगु व लिसः मबीगु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क्वय्‌च्वंगु छुं नं कुलत पाखें बचय् जुइगु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धेबा तयाः म्हितेगु जू व तास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हिंसा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जोखिम पाखें सचेत जुइगु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गथे कि क्रिप्टो करेन्सी वा मुद्राय् लगानी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यक्व म्हितेगु कुलत पाखें तापाक्क च्वनेगु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मस्युगु 'ट्रोल' वा आक्रमण पाखें तापाक्क च्वनेगु – थुज्वःगु हमला जुल धाःसा गुबलें नं तं म्वयेका वा उत्तेजित जुया प्रतिक्रिया मबीगु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AC8AD-0BB4-4B1D-C76C-4DB555B50D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22" y="1825625"/>
            <a:ext cx="28575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829AD3-888B-48C5-CC25-990C171E7D99}"/>
              </a:ext>
            </a:extLst>
          </p:cNvPr>
          <p:cNvSpPr txBox="1"/>
          <p:nvPr/>
        </p:nvSpPr>
        <p:spPr>
          <a:xfrm>
            <a:off x="9337773" y="5722163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90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E9C408A-E6A4-3D71-981E-FE884BF95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AAD8F5DE-7B91-956B-E21D-0D7D2645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422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6159504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४. डिजिटल प्रविधिया गोपनीय कथं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74DF5A-4FCE-266A-C1D3-776BE6FEAE75}"/>
              </a:ext>
            </a:extLst>
          </p:cNvPr>
          <p:cNvSpPr txBox="1"/>
          <p:nvPr/>
        </p:nvSpPr>
        <p:spPr>
          <a:xfrm>
            <a:off x="8301244" y="5801770"/>
            <a:ext cx="3219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https://www.telegraph.co.uk/news/2018/11/06/chinese-surveillance-grows-stronger-technology-can-recognise/</a:t>
            </a:r>
            <a:r>
              <a:rPr lang="en-US" sz="10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B52147-D110-B742-7AC4-0C40DB3D9983}"/>
              </a:ext>
            </a:extLst>
          </p:cNvPr>
          <p:cNvSpPr/>
          <p:nvPr/>
        </p:nvSpPr>
        <p:spPr>
          <a:xfrm>
            <a:off x="7662441" y="6268014"/>
            <a:ext cx="5275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See also video at </a:t>
            </a:r>
            <a:r>
              <a:rPr lang="en-US" sz="1200" dirty="0">
                <a:hlinkClick r:id="rId4"/>
              </a:rPr>
              <a:t>https://www.facebook.com/scmp/videos/246038106344865/?t=34</a:t>
            </a:r>
            <a:endParaRPr lang="en-US" sz="1200" dirty="0"/>
          </a:p>
        </p:txBody>
      </p:sp>
      <p:pic>
        <p:nvPicPr>
          <p:cNvPr id="3" name="Picture 2" descr="Smart Cities World - AI and Machine Learning - AI expands capabilities of  surveillance and public safety tech">
            <a:extLst>
              <a:ext uri="{FF2B5EF4-FFF2-40B4-BE49-F238E27FC236}">
                <a16:creationId xmlns:a16="http://schemas.microsoft.com/office/drawing/2014/main" id="{9795365F-6C5C-FCA7-488E-9B94D779D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441" y="128321"/>
            <a:ext cx="4370779" cy="29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FA8038-6097-AFCE-25C5-4D36D6BA20EC}"/>
              </a:ext>
            </a:extLst>
          </p:cNvPr>
          <p:cNvSpPr txBox="1"/>
          <p:nvPr/>
        </p:nvSpPr>
        <p:spPr>
          <a:xfrm>
            <a:off x="7861906" y="3085670"/>
            <a:ext cx="4437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https://www.smartcitiesworld.net/ai-and-machine-learning/ai-and-machine-learning/ai-expands-capabilities-of-surveillance-and-public-safety-tech</a:t>
            </a:r>
            <a:r>
              <a:rPr lang="en-US" sz="1000" dirty="0"/>
              <a:t>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F8F09A9-AD8E-9766-F91E-DA5281778FF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99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“डिजिटल प्रविधियात सुरक्षित व गोपनीय कथं प्रयोग यायेगु”</a:t>
            </a:r>
            <a:endParaRPr lang="en-US" sz="3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608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प्रविधियात गोपनीय कथं प्रयोग यायेगु मू उपाय (क)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8521700" cy="4686299"/>
          </a:xfrm>
        </p:spPr>
        <p:txBody>
          <a:bodyPr>
            <a:normAutofit fontScale="9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प्राविधिक पक्ष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वेबसाइट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https://…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पाखें सुरु जुइ, 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http://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पाखें मखु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हाइपरटेक्स्ट ट्रान्सफर प्रोटोकल सेक्युर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https://):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थुकी संचार प्रोटोकल ट्रान्सपोर्ट लेयर सेक्युरिटी वा सुरक्षित सकेट लेयर प्रयोग यासे इन्क्रिप्ट यानातःगु दइ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e-N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एन्ड-टु-इन्ड इन्क्रिप्सन यानातःगु एप्लिकेसन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आचरण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अनलाइनय् च्वने बले मेपिंसं मखंक्क 'प्राइभेट'य् सुलाच्वनेगु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इन्टरनेटय् छक्वः तये धुंकूगु खँ न्ह्याबलें थानाच्वनी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 व थः लिक्कलाःपिंत यइगु व लुधनीगु व भिंगु–निंगु खँ जक पोष्ट यायेगु 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थःगु पासवर्ड सुयातं नं सीके मबीगु </a:t>
            </a:r>
          </a:p>
          <a:p>
            <a:pPr lvl="3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 पाखें सुरक्षित व गोपनीय जुइगु ?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निजि कम्पनी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4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लुमंके बहःगु खँ : छि, जि व झी प्रयोगकर्तातय्‌सं सितिकं बीगु डाटा पाखें हे फुक्क धइथें सामाजिक मिडिया कम्पनीतय्‌सं धेबा कमय् याइगु खः !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मेपिं मनूत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AA1A0-A60A-7861-DCA6-84B8B3BD23D5}"/>
              </a:ext>
            </a:extLst>
          </p:cNvPr>
          <p:cNvSpPr txBox="1"/>
          <p:nvPr/>
        </p:nvSpPr>
        <p:spPr>
          <a:xfrm>
            <a:off x="10144968" y="5706898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फोटो साभारः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C7BA0E-7C10-9448-8D12-90BDC32416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01" y="1986455"/>
            <a:ext cx="2166478" cy="35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प्रविधियात गोपनीय कथं प्रयोग यायेगु मू उपाय (ख)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8185" cy="4351338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भर्चुअल प्राइभेट नेटवर्क (</a:t>
            </a:r>
            <a:r>
              <a:rPr lang="en-GB" dirty="0">
                <a:latin typeface="Kokila" panose="020B0604020202020204" pitchFamily="34" charset="0"/>
                <a:cs typeface="Kokila" panose="020B0604020202020204" pitchFamily="34" charset="0"/>
              </a:rPr>
              <a:t>VPN)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 प्रयोग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प्रयोगकर्ताया डिजिटल थाय् व पहिचान सुचुका बी अले नां मदुम्ह (बेनामी) याना बी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थःम्ह छ्यलेगु सफ्टवेयरयात फतलें फक्व अद्यावधिक (अपडेट) याना तयेगु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एप्लिकेसनया न्हूगु संस्करणय् सुरक्षा सम्बन्धी प्रावधान सुधार याना तःगु दइ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फतलें फक्व अनुमति (कुकिज) बन्द यायेगु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मज्जी मगाःगु कुकिजयात जक अनुमति बीगु (फुक्क कुकिजयात अस्वीकार वा 'रिजेक्ट' यायेगु)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थुकिं याना अनलाइनय् थःम्हं याइगु फुक्क ज्याखँया विवरण कम्पनीया ल्हातय् लाइमखु ।</a:t>
            </a:r>
          </a:p>
          <a:p>
            <a:pPr lvl="1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7E9E503-A313-1F2D-6572-B02D4CFAE0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6206" y="2057399"/>
            <a:ext cx="4669033" cy="383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14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91F424C-FCA5-C1D5-507E-F184F8188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सहलह</a:t>
            </a: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998223E5-8EC2-E349-D10D-958E3E31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49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AB329-231E-F5E8-A16D-B40005EB29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लिखँ (निष्कर्ष)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877EBA-C1F1-86C6-31DD-C41F04893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6211" y="3918509"/>
            <a:ext cx="5092513" cy="181712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थ्व धात्थें हे सुरक्षित जूला 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थ्व धात्थें हे विवेकपूर्ण जूला 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थ्व धात्थें हे गोपनीय जूला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E9920-C5C8-F181-0AA9-DA3CC35067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165" y="329784"/>
            <a:ext cx="4060435" cy="2874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E26DF2-F1DC-1ECB-C516-5DA8BC51531B}"/>
              </a:ext>
            </a:extLst>
          </p:cNvPr>
          <p:cNvSpPr txBox="1"/>
          <p:nvPr/>
        </p:nvSpPr>
        <p:spPr>
          <a:xfrm>
            <a:off x="8566779" y="3196286"/>
            <a:ext cx="912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श्रोतः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4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534D4873-D5F6-365C-100D-BE6A8465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7" y="2044699"/>
            <a:ext cx="7928428" cy="209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7CA682F-DD82-78E6-BB3B-91B4EB195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486" y="3305925"/>
            <a:ext cx="792842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थ्व ज्याया निंतिं क्रिएटिभ कमन्स –  एट्रिब्युशन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-</a:t>
            </a:r>
            <a:r>
              <a:rPr lang="ne-NP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सेयरएलाइक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4.0 अन्तर्राष्ट्रिय लाइसेन्स अन्तर्गत अनुमति दु  । </a:t>
            </a:r>
            <a:r>
              <a:rPr lang="en-US" sz="1800" b="1" i="1" u="sng" dirty="0">
                <a:solidFill>
                  <a:srgbClr val="0000FF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  <a:hlinkClick r:id="rId3"/>
              </a:rPr>
              <a:t>https://creativecommons.org/licenses/by/4.0/</a:t>
            </a:r>
            <a:r>
              <a:rPr lang="en-US" sz="1800" b="1" dirty="0">
                <a:effectLst/>
                <a:latin typeface="Kokila" panose="020B0604020202020204" pitchFamily="34" charset="0"/>
                <a:ea typeface="Calibri" panose="020F0502020204030204" pitchFamily="34" charset="0"/>
              </a:rPr>
              <a:t> </a:t>
            </a:r>
            <a:endParaRPr lang="ne-NP" sz="1800" b="1" dirty="0">
              <a:effectLst/>
              <a:latin typeface="Kokila" panose="020B0604020202020204" pitchFamily="34" charset="0"/>
              <a:ea typeface="Calibri" panose="020F0502020204030204" pitchFamily="34" charset="0"/>
            </a:endParaRPr>
          </a:p>
          <a:p>
            <a:pPr algn="ctr"/>
            <a:endParaRPr lang="ne-NP" b="1" i="1" dirty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थ्व दस्तावेजया छुं नं ब्व वा अंश अनुमति मकासे पुनरुउत्पादन याये ज्यू, तर पुनरुउत्पादन याये बले आइसीटी फोरडी सं युनेस्को चेयर, रोयल होलोवे, लन्डन विश्वविद्यालय व लेखकपिंत साभार याना दिसँ । थुकी दुगु जानकारी स्वतन्त्र रूपं प्रयोग याना दिसँ, तर थुकीया छुं नं सम्पादित अंश प्रयोग याये बले थुकी समावेश यानातःगु ज्याया प्रतिलिपि अधिकारयात सम्मान याना दिसँ । </a:t>
            </a:r>
          </a:p>
          <a:p>
            <a:pPr algn="ctr"/>
            <a:endParaRPr lang="ne-NP" sz="18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अनुवादः राजेन्द्र महर्जन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3D75AE-33E2-1C0F-0A79-D08868C4E0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331" y="1862428"/>
            <a:ext cx="2090737" cy="73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38D1BF9-D152-E74D-89E9-DC33DA3D25BC}" vid="{9CDA07DF-14FB-4349-BD4E-39A57C0076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7778</TotalTime>
  <Words>1617</Words>
  <Application>Microsoft Macintosh PowerPoint</Application>
  <PresentationFormat>Widescreen</PresentationFormat>
  <Paragraphs>203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Kokila</vt:lpstr>
      <vt:lpstr>Office Theme</vt:lpstr>
      <vt:lpstr>प्रवासी नेपाःमि व इमिगु छेँजःया निंति डिजिटल प्रविधिया सुरक्षित, विवेकपूर्ण व गोपनीय कथंया प्रयोग</vt:lpstr>
      <vt:lpstr>MIDEQ हब (सन् २०१९–२०२४) अन्तर्गत UKRI GCRF या आर्थिक ग्वहालिइ   व सहयोगी संस्थाया लिधँसाय्</vt:lpstr>
      <vt:lpstr>प्रशिक्षण सामग्रीया विकास  (सन् २०२२ – २३)</vt:lpstr>
      <vt:lpstr>मुक्कं आजु </vt:lpstr>
      <vt:lpstr>डिजिटल प्रविधिया उपयोगिता</vt:lpstr>
      <vt:lpstr>तर थुज्वःगु उपलब्धि कायेत डिजिटल प्रविधियात सुरक्षित, विवेकपूर्ण व गोपनीय रूपं छ्यलेमाः ।  थ्व फुक्क ज्या छगू लिसे मेगु स्वानाच्वंगु दु । </vt:lpstr>
      <vt:lpstr>डिजिटल प्रविधिया सकारात्मक उपलब्धि उबले जक दइ, गुबले...</vt:lpstr>
      <vt:lpstr>१. थ्व ज्याया सुरुवात डिजिटल प्रविधिया आधारभूत प्रयोग पाखे जुइमाः</vt:lpstr>
      <vt:lpstr>आधारभूत डिजिटल साक्षरता (क)</vt:lpstr>
      <vt:lpstr>आधारभूत डिजिटल साक्षरता (ख)</vt:lpstr>
      <vt:lpstr>सहलह </vt:lpstr>
      <vt:lpstr>२. डिजिटल प्रविधिया सुरक्षित प्रयोग </vt:lpstr>
      <vt:lpstr>सुरक्षित जुइगु मू उपाय :  बांलाक्क थुइकेगु व सही कथं छ्यलेगु </vt:lpstr>
      <vt:lpstr>सुरक्षित जुइगु मू मू उपाय : प्राविधिक पक्ष</vt:lpstr>
      <vt:lpstr>PowerPoint Presentation</vt:lpstr>
      <vt:lpstr>३. डिजिटल प्रविधिया विवेकपूर्ण प्रयोग </vt:lpstr>
      <vt:lpstr>डिजिटल प्रविधिया विवेकपूर्ण प्रयोगया निंतिं मू उपाय : छु यायेगु ?</vt:lpstr>
      <vt:lpstr>डिजिटल प्रविधिया विवेकपूर्ण प्रयोगया निंतिं मू मू उपाय : छु छु मयायेगु ?</vt:lpstr>
      <vt:lpstr>सहलह </vt:lpstr>
      <vt:lpstr>४. डिजिटल प्रविधिया गोपनीय कथं प्रयोग </vt:lpstr>
      <vt:lpstr>डिजिटल प्रविधियात गोपनीय कथं प्रयोग यायेगु मू उपाय (क)</vt:lpstr>
      <vt:lpstr>डिजिटल प्रविधियात गोपनीय कथं प्रयोग यायेगु मू उपाय (ख)</vt:lpstr>
      <vt:lpstr>सहलह</vt:lpstr>
      <vt:lpstr>लिखँ (निष्कर्ष)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safe, wise and secure use of digital tech by Nepali migrants and their families</dc:title>
  <dc:creator>Unwin, Tim</dc:creator>
  <cp:lastModifiedBy>Unwin, Tim</cp:lastModifiedBy>
  <cp:revision>124</cp:revision>
  <dcterms:created xsi:type="dcterms:W3CDTF">2022-12-07T23:01:33Z</dcterms:created>
  <dcterms:modified xsi:type="dcterms:W3CDTF">2023-02-28T19:02:09Z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496a64-e0e3-4038-91bc-493f618853ad_Enabled">
    <vt:lpwstr>true</vt:lpwstr>
  </property>
  <property fmtid="{D5CDD505-2E9C-101B-9397-08002B2CF9AE}" pid="3" name="MSIP_Label_c4496a64-e0e3-4038-91bc-493f618853ad_SetDate">
    <vt:lpwstr>2020-04-03T15:28:01Z</vt:lpwstr>
  </property>
  <property fmtid="{D5CDD505-2E9C-101B-9397-08002B2CF9AE}" pid="4" name="MSIP_Label_c4496a64-e0e3-4038-91bc-493f618853ad_Method">
    <vt:lpwstr>Standard</vt:lpwstr>
  </property>
  <property fmtid="{D5CDD505-2E9C-101B-9397-08002B2CF9AE}" pid="5" name="MSIP_Label_c4496a64-e0e3-4038-91bc-493f618853ad_Name">
    <vt:lpwstr>General</vt:lpwstr>
  </property>
  <property fmtid="{D5CDD505-2E9C-101B-9397-08002B2CF9AE}" pid="6" name="MSIP_Label_c4496a64-e0e3-4038-91bc-493f618853ad_SiteId">
    <vt:lpwstr>2efd699a-1922-4e69-b601-108008d28a2e</vt:lpwstr>
  </property>
  <property fmtid="{D5CDD505-2E9C-101B-9397-08002B2CF9AE}" pid="7" name="MSIP_Label_c4496a64-e0e3-4038-91bc-493f618853ad_ActionId">
    <vt:lpwstr>15c9f10d-85f5-408e-bd5e-0000f172c555</vt:lpwstr>
  </property>
  <property fmtid="{D5CDD505-2E9C-101B-9397-08002B2CF9AE}" pid="8" name="MSIP_Label_c4496a64-e0e3-4038-91bc-493f618853ad_ContentBits">
    <vt:lpwstr>0</vt:lpwstr>
  </property>
</Properties>
</file>